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75" r:id="rId3"/>
    <p:sldId id="260" r:id="rId4"/>
    <p:sldId id="261" r:id="rId5"/>
    <p:sldId id="262" r:id="rId6"/>
    <p:sldId id="263" r:id="rId7"/>
    <p:sldId id="264" r:id="rId8"/>
    <p:sldId id="277" r:id="rId9"/>
    <p:sldId id="278" r:id="rId10"/>
    <p:sldId id="279" r:id="rId11"/>
    <p:sldId id="291" r:id="rId12"/>
    <p:sldId id="280" r:id="rId13"/>
    <p:sldId id="281" r:id="rId14"/>
    <p:sldId id="271" r:id="rId15"/>
    <p:sldId id="272" r:id="rId16"/>
    <p:sldId id="273" r:id="rId17"/>
    <p:sldId id="274" r:id="rId18"/>
    <p:sldId id="282" r:id="rId19"/>
    <p:sldId id="283" r:id="rId20"/>
    <p:sldId id="284" r:id="rId21"/>
    <p:sldId id="285" r:id="rId22"/>
    <p:sldId id="286" r:id="rId23"/>
    <p:sldId id="287" r:id="rId24"/>
    <p:sldId id="288" r:id="rId25"/>
    <p:sldId id="289" r:id="rId26"/>
    <p:sldId id="290" r:id="rId2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5" autoAdjust="0"/>
    <p:restoredTop sz="94660"/>
  </p:normalViewPr>
  <p:slideViewPr>
    <p:cSldViewPr snapToGrid="0">
      <p:cViewPr>
        <p:scale>
          <a:sx n="80" d="100"/>
          <a:sy n="80" d="100"/>
        </p:scale>
        <p:origin x="300"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FBC5D4-7718-4A68-801D-951B3F4BBCCB}" type="datetimeFigureOut">
              <a:rPr lang="fr-FR" smtClean="0"/>
              <a:t>01/05/2016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157E5-0F0F-4B8A-BF5F-FDE124AC0222}" type="slidenum">
              <a:rPr lang="fr-FR" smtClean="0"/>
              <a:t>‹N°›</a:t>
            </a:fld>
            <a:endParaRPr lang="fr-FR"/>
          </a:p>
        </p:txBody>
      </p:sp>
    </p:spTree>
    <p:extLst>
      <p:ext uri="{BB962C8B-B14F-4D97-AF65-F5344CB8AC3E}">
        <p14:creationId xmlns:p14="http://schemas.microsoft.com/office/powerpoint/2010/main" val="30283039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7"/>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anose="02020603050405020304" pitchFamily="18" charset="0"/>
              </a:defRPr>
            </a:lvl9pPr>
          </a:lstStyle>
          <a:p>
            <a:pPr>
              <a:spcBef>
                <a:spcPct val="0"/>
              </a:spcBef>
              <a:buClrTx/>
              <a:buFontTx/>
              <a:buNone/>
            </a:pPr>
            <a:fld id="{47D4396D-BA3A-48FB-B95D-9419B499E582}" type="slidenum">
              <a:rPr lang="fr-FR" altLang="fr-FR" smtClean="0">
                <a:latin typeface="Arial" panose="020B0604020202020204" pitchFamily="34" charset="0"/>
                <a:ea typeface="Microsoft YaHei" panose="020B0503020204020204" pitchFamily="34" charset="-122"/>
              </a:rPr>
              <a:pPr>
                <a:spcBef>
                  <a:spcPct val="0"/>
                </a:spcBef>
                <a:buClrTx/>
                <a:buFontTx/>
                <a:buNone/>
              </a:pPr>
              <a:t>1</a:t>
            </a:fld>
            <a:endParaRPr lang="fr-FR" altLang="fr-FR" smtClean="0">
              <a:latin typeface="Arial" panose="020B0604020202020204" pitchFamily="34" charset="0"/>
              <a:ea typeface="Microsoft YaHei" panose="020B0503020204020204" pitchFamily="34" charset="-122"/>
            </a:endParaRPr>
          </a:p>
        </p:txBody>
      </p:sp>
      <p:sp>
        <p:nvSpPr>
          <p:cNvPr id="6147" name="Rectangle 1"/>
          <p:cNvSpPr>
            <a:spLocks noGrp="1" noRot="1" noChangeAspect="1" noChangeArrowheads="1" noTextEdit="1"/>
          </p:cNvSpPr>
          <p:nvPr>
            <p:ph type="sldImg"/>
          </p:nvPr>
        </p:nvSpPr>
        <p:spPr>
          <a:xfrm>
            <a:off x="381000" y="685800"/>
            <a:ext cx="6096000" cy="3429000"/>
          </a:xfrm>
          <a:solidFill>
            <a:srgbClr val="FFFFFF"/>
          </a:solidFill>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8" name="Rectangle 2"/>
          <p:cNvSpPr>
            <a:spLocks noGrp="1" noChangeArrowheads="1"/>
          </p:cNvSpPr>
          <p:nvPr>
            <p:ph type="body" idx="1"/>
          </p:nvPr>
        </p:nvSpPr>
        <p:spPr>
          <a:xfrm>
            <a:off x="685800" y="4343400"/>
            <a:ext cx="5486400" cy="4114800"/>
          </a:xfrm>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4564235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Modifiez le style des sous-titres du masque</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BDD85928-3416-4C06-88D9-C9BB730A6220}" type="slidenum">
              <a:rPr lang="fr-FR" altLang="fr-FR"/>
              <a:pPr>
                <a:defRPr/>
              </a:pPr>
              <a:t>‹N°›</a:t>
            </a:fld>
            <a:endParaRPr lang="fr-FR" altLang="fr-FR"/>
          </a:p>
        </p:txBody>
      </p:sp>
    </p:spTree>
    <p:extLst>
      <p:ext uri="{BB962C8B-B14F-4D97-AF65-F5344CB8AC3E}">
        <p14:creationId xmlns:p14="http://schemas.microsoft.com/office/powerpoint/2010/main" val="2770493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000A7702-022A-4425-A941-C2B54596D90F}" type="slidenum">
              <a:rPr lang="fr-FR" altLang="fr-FR"/>
              <a:pPr>
                <a:defRPr/>
              </a:pPr>
              <a:t>‹N°›</a:t>
            </a:fld>
            <a:endParaRPr lang="fr-FR" altLang="fr-FR"/>
          </a:p>
        </p:txBody>
      </p:sp>
    </p:spTree>
    <p:extLst>
      <p:ext uri="{BB962C8B-B14F-4D97-AF65-F5344CB8AC3E}">
        <p14:creationId xmlns:p14="http://schemas.microsoft.com/office/powerpoint/2010/main" val="3676699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1" y="128589"/>
            <a:ext cx="2741084" cy="5995987"/>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609600" y="128589"/>
            <a:ext cx="8026400" cy="599598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532348D3-4C1F-4386-A8A9-C630B31C0431}" type="slidenum">
              <a:rPr lang="fr-FR" altLang="fr-FR"/>
              <a:pPr>
                <a:defRPr/>
              </a:pPr>
              <a:t>‹N°›</a:t>
            </a:fld>
            <a:endParaRPr lang="fr-FR" altLang="fr-FR"/>
          </a:p>
        </p:txBody>
      </p:sp>
    </p:spTree>
    <p:extLst>
      <p:ext uri="{BB962C8B-B14F-4D97-AF65-F5344CB8AC3E}">
        <p14:creationId xmlns:p14="http://schemas.microsoft.com/office/powerpoint/2010/main" val="23442361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AndTx">
  <p:cSld name="Titre. Diagramme et texte">
    <p:spTree>
      <p:nvGrpSpPr>
        <p:cNvPr id="1" name=""/>
        <p:cNvGrpSpPr/>
        <p:nvPr/>
      </p:nvGrpSpPr>
      <p:grpSpPr>
        <a:xfrm>
          <a:off x="0" y="0"/>
          <a:ext cx="0" cy="0"/>
          <a:chOff x="0" y="0"/>
          <a:chExt cx="0" cy="0"/>
        </a:xfrm>
      </p:grpSpPr>
      <p:sp>
        <p:nvSpPr>
          <p:cNvPr id="2" name="Titre 1"/>
          <p:cNvSpPr>
            <a:spLocks noGrp="1"/>
          </p:cNvSpPr>
          <p:nvPr>
            <p:ph type="title"/>
          </p:nvPr>
        </p:nvSpPr>
        <p:spPr>
          <a:xfrm>
            <a:off x="508000" y="152400"/>
            <a:ext cx="10363200" cy="1143000"/>
          </a:xfrm>
        </p:spPr>
        <p:txBody>
          <a:bodyPr/>
          <a:lstStyle/>
          <a:p>
            <a:r>
              <a:rPr lang="fr-FR" smtClean="0"/>
              <a:t>Cliquez pour modifier le style du titre</a:t>
            </a:r>
            <a:endParaRPr lang="fr-FR"/>
          </a:p>
        </p:txBody>
      </p:sp>
      <p:sp>
        <p:nvSpPr>
          <p:cNvPr id="3" name="Espace réservé du graphique 2"/>
          <p:cNvSpPr>
            <a:spLocks noGrp="1"/>
          </p:cNvSpPr>
          <p:nvPr>
            <p:ph type="chart" sz="half" idx="1"/>
          </p:nvPr>
        </p:nvSpPr>
        <p:spPr>
          <a:xfrm>
            <a:off x="508000" y="1066800"/>
            <a:ext cx="5232400" cy="4800600"/>
          </a:xfrm>
        </p:spPr>
        <p:txBody>
          <a:bodyPr/>
          <a:lstStyle/>
          <a:p>
            <a:pPr lvl="0"/>
            <a:endParaRPr lang="fr-FR" noProof="0" smtClean="0"/>
          </a:p>
        </p:txBody>
      </p:sp>
      <p:sp>
        <p:nvSpPr>
          <p:cNvPr id="4" name="Espace réservé du texte 3"/>
          <p:cNvSpPr>
            <a:spLocks noGrp="1"/>
          </p:cNvSpPr>
          <p:nvPr>
            <p:ph type="body" sz="half" idx="2"/>
          </p:nvPr>
        </p:nvSpPr>
        <p:spPr>
          <a:xfrm>
            <a:off x="5943600" y="1066800"/>
            <a:ext cx="5232400" cy="48006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2769348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508000" y="152400"/>
            <a:ext cx="10363200" cy="1143000"/>
          </a:xfrm>
        </p:spPr>
        <p:txBody>
          <a:bodyPr/>
          <a:lstStyle/>
          <a:p>
            <a:r>
              <a:rPr lang="fr-FR" smtClean="0"/>
              <a:t>Cliquez pour modifier le style du titre</a:t>
            </a:r>
            <a:endParaRPr lang="fr-FR"/>
          </a:p>
        </p:txBody>
      </p:sp>
      <p:sp>
        <p:nvSpPr>
          <p:cNvPr id="3" name="Espace réservé du tableau 2"/>
          <p:cNvSpPr>
            <a:spLocks noGrp="1"/>
          </p:cNvSpPr>
          <p:nvPr>
            <p:ph type="tbl" idx="1"/>
          </p:nvPr>
        </p:nvSpPr>
        <p:spPr>
          <a:xfrm>
            <a:off x="508000" y="1066800"/>
            <a:ext cx="10668000" cy="4800600"/>
          </a:xfrm>
        </p:spPr>
        <p:txBody>
          <a:bodyPr/>
          <a:lstStyle/>
          <a:p>
            <a:pPr lvl="0"/>
            <a:endParaRPr lang="fr-FR" noProof="0" smtClean="0"/>
          </a:p>
        </p:txBody>
      </p:sp>
    </p:spTree>
    <p:extLst>
      <p:ext uri="{BB962C8B-B14F-4D97-AF65-F5344CB8AC3E}">
        <p14:creationId xmlns:p14="http://schemas.microsoft.com/office/powerpoint/2010/main" val="1562119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2FE552C8-EEB4-4BC7-AF08-E4B6F0C95098}" type="slidenum">
              <a:rPr lang="fr-FR" altLang="fr-FR"/>
              <a:pPr>
                <a:defRPr/>
              </a:pPr>
              <a:t>‹N°›</a:t>
            </a:fld>
            <a:endParaRPr lang="fr-FR" altLang="fr-FR"/>
          </a:p>
        </p:txBody>
      </p:sp>
    </p:spTree>
    <p:extLst>
      <p:ext uri="{BB962C8B-B14F-4D97-AF65-F5344CB8AC3E}">
        <p14:creationId xmlns:p14="http://schemas.microsoft.com/office/powerpoint/2010/main" val="3754614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
        <p:nvSpPr>
          <p:cNvPr id="4" name="Rectangle 3"/>
          <p:cNvSpPr>
            <a:spLocks noGrp="1" noChangeArrowheads="1"/>
          </p:cNvSpPr>
          <p:nvPr>
            <p:ph type="dt" idx="10"/>
          </p:nvPr>
        </p:nvSpPr>
        <p:spPr>
          <a:ln/>
        </p:spPr>
        <p:txBody>
          <a:bodyPr/>
          <a:lstStyle>
            <a:lvl1pPr>
              <a:defRPr/>
            </a:lvl1pPr>
          </a:lstStyle>
          <a:p>
            <a:pPr>
              <a:defRPr/>
            </a:pPr>
            <a:endParaRPr lang="fr-FR"/>
          </a:p>
        </p:txBody>
      </p:sp>
      <p:sp>
        <p:nvSpPr>
          <p:cNvPr id="5" name="Rectangle 5"/>
          <p:cNvSpPr>
            <a:spLocks noGrp="1" noChangeArrowheads="1"/>
          </p:cNvSpPr>
          <p:nvPr>
            <p:ph type="sldNum" idx="11"/>
          </p:nvPr>
        </p:nvSpPr>
        <p:spPr>
          <a:ln/>
        </p:spPr>
        <p:txBody>
          <a:bodyPr/>
          <a:lstStyle>
            <a:lvl1pPr>
              <a:defRPr/>
            </a:lvl1pPr>
          </a:lstStyle>
          <a:p>
            <a:pPr>
              <a:defRPr/>
            </a:pPr>
            <a:fld id="{009E6BF7-66BB-4FD3-A465-BDE3812D293B}" type="slidenum">
              <a:rPr lang="fr-FR" altLang="fr-FR"/>
              <a:pPr>
                <a:defRPr/>
              </a:pPr>
              <a:t>‹N°›</a:t>
            </a:fld>
            <a:endParaRPr lang="fr-FR" altLang="fr-FR"/>
          </a:p>
        </p:txBody>
      </p:sp>
    </p:spTree>
    <p:extLst>
      <p:ext uri="{BB962C8B-B14F-4D97-AF65-F5344CB8AC3E}">
        <p14:creationId xmlns:p14="http://schemas.microsoft.com/office/powerpoint/2010/main" val="5647712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609601" y="1600201"/>
            <a:ext cx="5382684"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95484" y="1600201"/>
            <a:ext cx="5384800" cy="45243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1514B9D4-3022-4B45-8B86-F29369E8F1EF}" type="slidenum">
              <a:rPr lang="fr-FR" altLang="fr-FR"/>
              <a:pPr>
                <a:defRPr/>
              </a:pPr>
              <a:t>‹N°›</a:t>
            </a:fld>
            <a:endParaRPr lang="fr-FR" altLang="fr-FR"/>
          </a:p>
        </p:txBody>
      </p:sp>
    </p:spTree>
    <p:extLst>
      <p:ext uri="{BB962C8B-B14F-4D97-AF65-F5344CB8AC3E}">
        <p14:creationId xmlns:p14="http://schemas.microsoft.com/office/powerpoint/2010/main" val="2646283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609600" y="274638"/>
            <a:ext cx="109728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3"/>
          <p:cNvSpPr>
            <a:spLocks noGrp="1" noChangeArrowheads="1"/>
          </p:cNvSpPr>
          <p:nvPr>
            <p:ph type="dt" idx="10"/>
          </p:nvPr>
        </p:nvSpPr>
        <p:spPr>
          <a:ln/>
        </p:spPr>
        <p:txBody>
          <a:bodyPr/>
          <a:lstStyle>
            <a:lvl1pPr>
              <a:defRPr/>
            </a:lvl1pPr>
          </a:lstStyle>
          <a:p>
            <a:pPr>
              <a:defRPr/>
            </a:pPr>
            <a:endParaRPr lang="fr-FR"/>
          </a:p>
        </p:txBody>
      </p:sp>
      <p:sp>
        <p:nvSpPr>
          <p:cNvPr id="8" name="Rectangle 5"/>
          <p:cNvSpPr>
            <a:spLocks noGrp="1" noChangeArrowheads="1"/>
          </p:cNvSpPr>
          <p:nvPr>
            <p:ph type="sldNum" idx="11"/>
          </p:nvPr>
        </p:nvSpPr>
        <p:spPr>
          <a:ln/>
        </p:spPr>
        <p:txBody>
          <a:bodyPr/>
          <a:lstStyle>
            <a:lvl1pPr>
              <a:defRPr/>
            </a:lvl1pPr>
          </a:lstStyle>
          <a:p>
            <a:pPr>
              <a:defRPr/>
            </a:pPr>
            <a:fld id="{11F0A7A4-D656-496D-9B23-CB30DE1585A4}" type="slidenum">
              <a:rPr lang="fr-FR" altLang="fr-FR"/>
              <a:pPr>
                <a:defRPr/>
              </a:pPr>
              <a:t>‹N°›</a:t>
            </a:fld>
            <a:endParaRPr lang="fr-FR" altLang="fr-FR"/>
          </a:p>
        </p:txBody>
      </p:sp>
    </p:spTree>
    <p:extLst>
      <p:ext uri="{BB962C8B-B14F-4D97-AF65-F5344CB8AC3E}">
        <p14:creationId xmlns:p14="http://schemas.microsoft.com/office/powerpoint/2010/main" val="2758750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Rectangle 3"/>
          <p:cNvSpPr>
            <a:spLocks noGrp="1" noChangeArrowheads="1"/>
          </p:cNvSpPr>
          <p:nvPr>
            <p:ph type="dt" idx="10"/>
          </p:nvPr>
        </p:nvSpPr>
        <p:spPr>
          <a:ln/>
        </p:spPr>
        <p:txBody>
          <a:bodyPr/>
          <a:lstStyle>
            <a:lvl1pPr>
              <a:defRPr/>
            </a:lvl1pPr>
          </a:lstStyle>
          <a:p>
            <a:pPr>
              <a:defRPr/>
            </a:pPr>
            <a:endParaRPr lang="fr-FR"/>
          </a:p>
        </p:txBody>
      </p:sp>
      <p:sp>
        <p:nvSpPr>
          <p:cNvPr id="4" name="Rectangle 5"/>
          <p:cNvSpPr>
            <a:spLocks noGrp="1" noChangeArrowheads="1"/>
          </p:cNvSpPr>
          <p:nvPr>
            <p:ph type="sldNum" idx="11"/>
          </p:nvPr>
        </p:nvSpPr>
        <p:spPr>
          <a:ln/>
        </p:spPr>
        <p:txBody>
          <a:bodyPr/>
          <a:lstStyle>
            <a:lvl1pPr>
              <a:defRPr/>
            </a:lvl1pPr>
          </a:lstStyle>
          <a:p>
            <a:pPr>
              <a:defRPr/>
            </a:pPr>
            <a:fld id="{4B2830FE-C1F1-4779-A62B-1F4A440C1CE5}" type="slidenum">
              <a:rPr lang="fr-FR" altLang="fr-FR"/>
              <a:pPr>
                <a:defRPr/>
              </a:pPr>
              <a:t>‹N°›</a:t>
            </a:fld>
            <a:endParaRPr lang="fr-FR" altLang="fr-FR"/>
          </a:p>
        </p:txBody>
      </p:sp>
    </p:spTree>
    <p:extLst>
      <p:ext uri="{BB962C8B-B14F-4D97-AF65-F5344CB8AC3E}">
        <p14:creationId xmlns:p14="http://schemas.microsoft.com/office/powerpoint/2010/main" val="3834983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fr-FR"/>
          </a:p>
        </p:txBody>
      </p:sp>
      <p:sp>
        <p:nvSpPr>
          <p:cNvPr id="3" name="Rectangle 5"/>
          <p:cNvSpPr>
            <a:spLocks noGrp="1" noChangeArrowheads="1"/>
          </p:cNvSpPr>
          <p:nvPr>
            <p:ph type="sldNum" idx="11"/>
          </p:nvPr>
        </p:nvSpPr>
        <p:spPr>
          <a:ln/>
        </p:spPr>
        <p:txBody>
          <a:bodyPr/>
          <a:lstStyle>
            <a:lvl1pPr>
              <a:defRPr/>
            </a:lvl1pPr>
          </a:lstStyle>
          <a:p>
            <a:pPr>
              <a:defRPr/>
            </a:pPr>
            <a:fld id="{FD73D4FD-0172-4E03-BD48-8C05FF8D9D14}" type="slidenum">
              <a:rPr lang="fr-FR" altLang="fr-FR"/>
              <a:pPr>
                <a:defRPr/>
              </a:pPr>
              <a:t>‹N°›</a:t>
            </a:fld>
            <a:endParaRPr lang="fr-FR" altLang="fr-FR"/>
          </a:p>
        </p:txBody>
      </p:sp>
    </p:spTree>
    <p:extLst>
      <p:ext uri="{BB962C8B-B14F-4D97-AF65-F5344CB8AC3E}">
        <p14:creationId xmlns:p14="http://schemas.microsoft.com/office/powerpoint/2010/main" val="126978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002C92E4-2966-43CB-ABF1-88DEF80CF784}" type="slidenum">
              <a:rPr lang="fr-FR" altLang="fr-FR"/>
              <a:pPr>
                <a:defRPr/>
              </a:pPr>
              <a:t>‹N°›</a:t>
            </a:fld>
            <a:endParaRPr lang="fr-FR" altLang="fr-FR"/>
          </a:p>
        </p:txBody>
      </p:sp>
    </p:spTree>
    <p:extLst>
      <p:ext uri="{BB962C8B-B14F-4D97-AF65-F5344CB8AC3E}">
        <p14:creationId xmlns:p14="http://schemas.microsoft.com/office/powerpoint/2010/main" val="858692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Rectangle 3"/>
          <p:cNvSpPr>
            <a:spLocks noGrp="1" noChangeArrowheads="1"/>
          </p:cNvSpPr>
          <p:nvPr>
            <p:ph type="dt" idx="10"/>
          </p:nvPr>
        </p:nvSpPr>
        <p:spPr>
          <a:ln/>
        </p:spPr>
        <p:txBody>
          <a:bodyPr/>
          <a:lstStyle>
            <a:lvl1pPr>
              <a:defRPr/>
            </a:lvl1pPr>
          </a:lstStyle>
          <a:p>
            <a:pPr>
              <a:defRPr/>
            </a:pPr>
            <a:endParaRPr lang="fr-FR"/>
          </a:p>
        </p:txBody>
      </p:sp>
      <p:sp>
        <p:nvSpPr>
          <p:cNvPr id="6" name="Rectangle 5"/>
          <p:cNvSpPr>
            <a:spLocks noGrp="1" noChangeArrowheads="1"/>
          </p:cNvSpPr>
          <p:nvPr>
            <p:ph type="sldNum" idx="11"/>
          </p:nvPr>
        </p:nvSpPr>
        <p:spPr>
          <a:ln/>
        </p:spPr>
        <p:txBody>
          <a:bodyPr/>
          <a:lstStyle>
            <a:lvl1pPr>
              <a:defRPr/>
            </a:lvl1pPr>
          </a:lstStyle>
          <a:p>
            <a:pPr>
              <a:defRPr/>
            </a:pPr>
            <a:fld id="{D2A58B0D-34CC-45BB-A2FF-DDFED89C820F}" type="slidenum">
              <a:rPr lang="fr-FR" altLang="fr-FR"/>
              <a:pPr>
                <a:defRPr/>
              </a:pPr>
              <a:t>‹N°›</a:t>
            </a:fld>
            <a:endParaRPr lang="fr-FR" altLang="fr-FR"/>
          </a:p>
        </p:txBody>
      </p:sp>
    </p:spTree>
    <p:extLst>
      <p:ext uri="{BB962C8B-B14F-4D97-AF65-F5344CB8AC3E}">
        <p14:creationId xmlns:p14="http://schemas.microsoft.com/office/powerpoint/2010/main" val="158989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609601" y="128588"/>
            <a:ext cx="10970684" cy="1433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fr-FR" smtClean="0"/>
              <a:t>Cliquez pour éditer le format du texte-titre</a:t>
            </a:r>
          </a:p>
        </p:txBody>
      </p:sp>
      <p:sp>
        <p:nvSpPr>
          <p:cNvPr id="1027" name="Rectangle 2"/>
          <p:cNvSpPr>
            <a:spLocks noGrp="1" noChangeArrowheads="1"/>
          </p:cNvSpPr>
          <p:nvPr>
            <p:ph type="body" idx="1"/>
          </p:nvPr>
        </p:nvSpPr>
        <p:spPr bwMode="auto">
          <a:xfrm>
            <a:off x="609601" y="1600201"/>
            <a:ext cx="10970684" cy="452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fr-FR" smtClean="0"/>
              <a:t>Cliquez pour éditer le format du plan de texte</a:t>
            </a:r>
          </a:p>
          <a:p>
            <a:pPr lvl="1"/>
            <a:r>
              <a:rPr lang="en-GB" altLang="fr-FR" smtClean="0"/>
              <a:t>Second niveau de plan</a:t>
            </a:r>
          </a:p>
          <a:p>
            <a:pPr lvl="2"/>
            <a:r>
              <a:rPr lang="en-GB" altLang="fr-FR" smtClean="0"/>
              <a:t>Troisième niveau de plan</a:t>
            </a:r>
          </a:p>
          <a:p>
            <a:pPr lvl="3"/>
            <a:r>
              <a:rPr lang="en-GB" altLang="fr-FR" smtClean="0"/>
              <a:t>Quatrième niveau de plan</a:t>
            </a:r>
          </a:p>
          <a:p>
            <a:pPr lvl="4"/>
            <a:r>
              <a:rPr lang="en-GB" altLang="fr-FR" smtClean="0"/>
              <a:t>Cinquième niveau de plan</a:t>
            </a:r>
          </a:p>
          <a:p>
            <a:pPr lvl="4"/>
            <a:r>
              <a:rPr lang="en-GB" altLang="fr-FR" smtClean="0"/>
              <a:t>Sixième niveau de plan</a:t>
            </a:r>
          </a:p>
          <a:p>
            <a:pPr lvl="4"/>
            <a:r>
              <a:rPr lang="en-GB" altLang="fr-FR" smtClean="0"/>
              <a:t>Septième niveau de plan</a:t>
            </a:r>
          </a:p>
          <a:p>
            <a:pPr lvl="4"/>
            <a:r>
              <a:rPr lang="en-GB" altLang="fr-FR" smtClean="0"/>
              <a:t>Huitième niveau de plan</a:t>
            </a:r>
          </a:p>
          <a:p>
            <a:pPr lvl="4"/>
            <a:r>
              <a:rPr lang="en-GB" altLang="fr-FR" smtClean="0"/>
              <a:t>Neuvième niveau de plan</a:t>
            </a:r>
          </a:p>
        </p:txBody>
      </p:sp>
      <p:sp>
        <p:nvSpPr>
          <p:cNvPr id="2" name="Rectangle 3"/>
          <p:cNvSpPr>
            <a:spLocks noGrp="1" noChangeArrowheads="1"/>
          </p:cNvSpPr>
          <p:nvPr>
            <p:ph type="dt"/>
          </p:nvPr>
        </p:nvSpPr>
        <p:spPr bwMode="auto">
          <a:xfrm>
            <a:off x="609601" y="6354763"/>
            <a:ext cx="2842684"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latin typeface="Arial" charset="0"/>
                <a:ea typeface="Microsoft YaHei" charset="-122"/>
                <a:cs typeface="Arial Unicode MS" charset="0"/>
              </a:defRPr>
            </a:lvl1pPr>
          </a:lstStyle>
          <a:p>
            <a:pPr defTabSz="449263" fontAlgn="base">
              <a:spcBef>
                <a:spcPct val="0"/>
              </a:spcBef>
              <a:spcAft>
                <a:spcPct val="0"/>
              </a:spcAft>
              <a:defRPr/>
            </a:pPr>
            <a:endParaRPr lang="fr-FR"/>
          </a:p>
        </p:txBody>
      </p:sp>
      <p:sp>
        <p:nvSpPr>
          <p:cNvPr id="1029" name="Text Box 4"/>
          <p:cNvSpPr txBox="1">
            <a:spLocks noChangeArrowheads="1"/>
          </p:cNvSpPr>
          <p:nvPr/>
        </p:nvSpPr>
        <p:spPr bwMode="auto">
          <a:xfrm>
            <a:off x="4165600" y="6354763"/>
            <a:ext cx="38608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defTabSz="449263" fontAlgn="base">
              <a:spcBef>
                <a:spcPct val="0"/>
              </a:spcBef>
              <a:spcAft>
                <a:spcPct val="0"/>
              </a:spcAft>
              <a:buClr>
                <a:srgbClr val="000000"/>
              </a:buClr>
              <a:buSzPct val="100000"/>
              <a:buFont typeface="Times New Roman" panose="02020603050405020304" pitchFamily="18" charset="0"/>
              <a:buNone/>
            </a:pPr>
            <a:endParaRPr lang="fr-FR" altLang="fr-FR" sz="1800">
              <a:solidFill>
                <a:srgbClr val="FFFFFF"/>
              </a:solidFill>
              <a:latin typeface="Arial" panose="020B0604020202020204" pitchFamily="34" charset="0"/>
            </a:endParaRPr>
          </a:p>
        </p:txBody>
      </p:sp>
      <p:sp>
        <p:nvSpPr>
          <p:cNvPr id="3" name="Rectangle 5"/>
          <p:cNvSpPr>
            <a:spLocks noGrp="1" noChangeArrowheads="1"/>
          </p:cNvSpPr>
          <p:nvPr>
            <p:ph type="sldNum"/>
          </p:nvPr>
        </p:nvSpPr>
        <p:spPr bwMode="auto">
          <a:xfrm>
            <a:off x="8737601" y="6354763"/>
            <a:ext cx="2842684"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lvl1pPr eaLnBrk="1" hangingPunct="1">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ea typeface="Arial Unicode MS" panose="020B0604020202020204" pitchFamily="34" charset="-128"/>
                <a:cs typeface="Arial Unicode MS" panose="020B0604020202020204" pitchFamily="34" charset="-128"/>
              </a:defRPr>
            </a:lvl1pPr>
          </a:lstStyle>
          <a:p>
            <a:pPr defTabSz="449263" fontAlgn="base">
              <a:spcBef>
                <a:spcPct val="0"/>
              </a:spcBef>
              <a:spcAft>
                <a:spcPct val="0"/>
              </a:spcAft>
              <a:defRPr/>
            </a:pPr>
            <a:fld id="{7AF5F27E-CBC8-4F9D-8797-C79EC4F138D7}" type="slidenum">
              <a:rPr lang="fr-FR" altLang="fr-FR" smtClean="0">
                <a:latin typeface="Arial" panose="020B0604020202020204" pitchFamily="34" charset="0"/>
              </a:rPr>
              <a:pPr defTabSz="449263" fontAlgn="base">
                <a:spcBef>
                  <a:spcPct val="0"/>
                </a:spcBef>
                <a:spcAft>
                  <a:spcPct val="0"/>
                </a:spcAft>
                <a:defRPr/>
              </a:pPr>
              <a:t>‹N°›</a:t>
            </a:fld>
            <a:endParaRPr lang="fr-FR" altLang="fr-FR">
              <a:latin typeface="Arial" panose="020B0604020202020204" pitchFamily="34" charset="0"/>
            </a:endParaRPr>
          </a:p>
        </p:txBody>
      </p:sp>
    </p:spTree>
    <p:extLst>
      <p:ext uri="{BB962C8B-B14F-4D97-AF65-F5344CB8AC3E}">
        <p14:creationId xmlns:p14="http://schemas.microsoft.com/office/powerpoint/2010/main" val="13239596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mj-lt"/>
          <a:ea typeface="+mj-ea"/>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400">
          <a:solidFill>
            <a:srgbClr val="000000"/>
          </a:solidFill>
          <a:latin typeface="Calibri" pitchFamily="32" charset="0"/>
          <a:ea typeface="Microsoft YaHei" charset="-122"/>
        </a:defRPr>
      </a:lvl5pPr>
      <a:lvl6pPr marL="25146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6pPr>
      <a:lvl7pPr marL="29718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7pPr>
      <a:lvl8pPr marL="34290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8pPr>
      <a:lvl9pPr marL="3886200" indent="-228600" algn="ctr" defTabSz="449263" rtl="0" eaLnBrk="0" fontAlgn="base" hangingPunct="0">
        <a:spcBef>
          <a:spcPct val="0"/>
        </a:spcBef>
        <a:spcAft>
          <a:spcPct val="0"/>
        </a:spcAft>
        <a:buClr>
          <a:srgbClr val="000000"/>
        </a:buClr>
        <a:buSzPct val="100000"/>
        <a:buFont typeface="Times New Roman" pitchFamily="16" charset="0"/>
        <a:defRPr sz="4400">
          <a:solidFill>
            <a:srgbClr val="000000"/>
          </a:solidFill>
          <a:latin typeface="Calibri" pitchFamily="32" charset="0"/>
          <a:ea typeface="Microsoft YaHei" charset="-122"/>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ea typeface="+mn-ea"/>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ea typeface="+mn-ea"/>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n-ea"/>
        </a:defRPr>
      </a:lvl5pPr>
      <a:lvl6pPr marL="25146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6pPr>
      <a:lvl7pPr marL="29718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7pPr>
      <a:lvl8pPr marL="34290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8pPr>
      <a:lvl9pPr marL="3886200" indent="-228600" algn="l" defTabSz="449263" rtl="0" eaLnBrk="0" fontAlgn="base" hangingPunct="0">
        <a:spcBef>
          <a:spcPts val="500"/>
        </a:spcBef>
        <a:spcAft>
          <a:spcPct val="0"/>
        </a:spcAft>
        <a:buClr>
          <a:srgbClr val="000000"/>
        </a:buClr>
        <a:buSzPct val="100000"/>
        <a:buFont typeface="Times New Roman" pitchFamily="16" charset="0"/>
        <a:defRPr sz="2000">
          <a:solidFill>
            <a:srgbClr val="000000"/>
          </a:solidFill>
          <a:latin typeface="+mn-lt"/>
          <a:ea typeface="+mn-ea"/>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1"/>
          <p:cNvSpPr txBox="1">
            <a:spLocks noChangeArrowheads="1"/>
          </p:cNvSpPr>
          <p:nvPr/>
        </p:nvSpPr>
        <p:spPr bwMode="auto">
          <a:xfrm>
            <a:off x="2209800" y="115888"/>
            <a:ext cx="7239000" cy="711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defTabSz="449263" fontAlgn="base">
              <a:spcBef>
                <a:spcPts val="2750"/>
              </a:spcBef>
              <a:spcAft>
                <a:spcPct val="0"/>
              </a:spcAft>
              <a:buClrTx/>
            </a:pPr>
            <a:r>
              <a:rPr lang="fr-FR" altLang="fr-FR" sz="4000" b="1">
                <a:latin typeface="Arial" panose="020B0604020202020204" pitchFamily="34" charset="0"/>
              </a:rPr>
              <a:t>www.generations-futures.fr</a:t>
            </a:r>
            <a:endParaRPr lang="fr-FR" altLang="fr-FR" sz="4000">
              <a:solidFill>
                <a:srgbClr val="FFFFFF"/>
              </a:solidFill>
              <a:latin typeface="Arial" panose="020B0604020202020204" pitchFamily="34" charset="0"/>
              <a:cs typeface="Arial" panose="020B0604020202020204" pitchFamily="34" charset="0"/>
            </a:endParaRPr>
          </a:p>
        </p:txBody>
      </p:sp>
      <p:sp>
        <p:nvSpPr>
          <p:cNvPr id="5123" name="Text Box 2"/>
          <p:cNvSpPr txBox="1">
            <a:spLocks noChangeArrowheads="1"/>
          </p:cNvSpPr>
          <p:nvPr/>
        </p:nvSpPr>
        <p:spPr bwMode="auto">
          <a:xfrm>
            <a:off x="1897063" y="2205039"/>
            <a:ext cx="8382000" cy="31620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Calibri" panose="020F050202020403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Calibri" panose="020F050202020403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Calibri" panose="020F050202020403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Calibri" panose="020F0502020204030204" pitchFamily="34" charset="0"/>
                <a:ea typeface="Microsoft YaHei" panose="020B0503020204020204" pitchFamily="34" charset="-122"/>
              </a:defRPr>
            </a:lvl9pPr>
          </a:lstStyle>
          <a:p>
            <a:pPr algn="ctr" defTabSz="449263" fontAlgn="base">
              <a:spcBef>
                <a:spcPts val="2750"/>
              </a:spcBef>
              <a:spcAft>
                <a:spcPct val="0"/>
              </a:spcAft>
              <a:buClrTx/>
            </a:pPr>
            <a:r>
              <a:rPr lang="fr-FR" altLang="fr-FR" sz="4400" i="1" dirty="0" smtClean="0">
                <a:latin typeface="Arial" panose="020B0604020202020204" pitchFamily="34" charset="0"/>
                <a:cs typeface="Arial" panose="020B0604020202020204" pitchFamily="34" charset="0"/>
              </a:rPr>
              <a:t>Glyphosate : une molécule probablement cancérogène pour l’homme !</a:t>
            </a:r>
          </a:p>
          <a:p>
            <a:pPr algn="ctr" defTabSz="449263" fontAlgn="base">
              <a:spcBef>
                <a:spcPts val="2750"/>
              </a:spcBef>
              <a:spcAft>
                <a:spcPct val="0"/>
              </a:spcAft>
              <a:buClrTx/>
            </a:pPr>
            <a:r>
              <a:rPr lang="fr-FR" altLang="fr-FR" sz="4400" i="1" dirty="0" smtClean="0">
                <a:latin typeface="Arial" panose="020B0604020202020204" pitchFamily="34" charset="0"/>
                <a:cs typeface="Arial" panose="020B0604020202020204" pitchFamily="34" charset="0"/>
              </a:rPr>
              <a:t>Avril 2016</a:t>
            </a:r>
            <a:endParaRPr lang="fr-FR" altLang="fr-FR" sz="44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43533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t>…et l’addendum reconnait un risque accru de tumeurs dans 5 études</a:t>
            </a:r>
            <a:endParaRPr lang="fr-FR" sz="2800" b="1" dirty="0"/>
          </a:p>
        </p:txBody>
      </p:sp>
      <p:sp>
        <p:nvSpPr>
          <p:cNvPr id="3" name="Espace réservé du contenu 2"/>
          <p:cNvSpPr>
            <a:spLocks noGrp="1"/>
          </p:cNvSpPr>
          <p:nvPr>
            <p:ph idx="1"/>
          </p:nvPr>
        </p:nvSpPr>
        <p:spPr>
          <a:xfrm>
            <a:off x="609601" y="1295398"/>
            <a:ext cx="10970684" cy="4524375"/>
          </a:xfrm>
        </p:spPr>
        <p:txBody>
          <a:bodyPr/>
          <a:lstStyle/>
          <a:p>
            <a:r>
              <a:rPr lang="fr-FR" sz="2800" dirty="0"/>
              <a:t>Dans l'addendum </a:t>
            </a:r>
            <a:r>
              <a:rPr lang="fr-FR" sz="2800" dirty="0" smtClean="0"/>
              <a:t>le </a:t>
            </a:r>
            <a:r>
              <a:rPr lang="fr-FR" sz="2800" dirty="0" err="1"/>
              <a:t>BfR</a:t>
            </a:r>
            <a:r>
              <a:rPr lang="fr-FR" sz="2800" dirty="0"/>
              <a:t> reconnaît que </a:t>
            </a:r>
            <a:r>
              <a:rPr lang="fr-FR" sz="2800" dirty="0" smtClean="0"/>
              <a:t>l’affirmation du CIRC </a:t>
            </a:r>
            <a:r>
              <a:rPr lang="fr-FR" sz="2800" dirty="0"/>
              <a:t>selon laquelle il existe des indices de stress oxydatif dans le plasma sanguin, le foie, le cerveau </a:t>
            </a:r>
            <a:r>
              <a:rPr lang="fr-FR" sz="2800" dirty="0" smtClean="0"/>
              <a:t>et les </a:t>
            </a:r>
            <a:r>
              <a:rPr lang="fr-FR" sz="2800" dirty="0"/>
              <a:t>reins des rats lors d'une exposition au glyphosate peut être </a:t>
            </a:r>
            <a:r>
              <a:rPr lang="fr-FR" sz="2800" dirty="0" smtClean="0"/>
              <a:t>soutenue </a:t>
            </a:r>
            <a:r>
              <a:rPr lang="fr-FR" sz="2800" dirty="0"/>
              <a:t>»(Addendum, p. </a:t>
            </a:r>
            <a:r>
              <a:rPr lang="fr-FR" sz="2800" dirty="0" smtClean="0"/>
              <a:t>79.)</a:t>
            </a:r>
          </a:p>
          <a:p>
            <a:r>
              <a:rPr lang="fr-FR" sz="2800" dirty="0"/>
              <a:t>Dans </a:t>
            </a:r>
            <a:r>
              <a:rPr lang="fr-FR" sz="2800" dirty="0" smtClean="0"/>
              <a:t>l’addendum</a:t>
            </a:r>
            <a:r>
              <a:rPr lang="fr-FR" sz="2800" dirty="0"/>
              <a:t>, </a:t>
            </a:r>
            <a:r>
              <a:rPr lang="fr-FR" sz="2800" b="1" dirty="0"/>
              <a:t>le </a:t>
            </a:r>
            <a:r>
              <a:rPr lang="fr-FR" sz="2800" b="1" dirty="0" err="1"/>
              <a:t>BfR</a:t>
            </a:r>
            <a:r>
              <a:rPr lang="fr-FR" sz="2800" b="1" dirty="0"/>
              <a:t> reconnaît </a:t>
            </a:r>
            <a:r>
              <a:rPr lang="fr-FR" sz="2800" b="1" dirty="0" smtClean="0"/>
              <a:t>également que 5 études d'alimentation </a:t>
            </a:r>
            <a:r>
              <a:rPr lang="fr-FR" sz="2800" b="1" dirty="0"/>
              <a:t>à long </a:t>
            </a:r>
            <a:r>
              <a:rPr lang="fr-FR" sz="2800" b="1" dirty="0" smtClean="0"/>
              <a:t>terme </a:t>
            </a:r>
            <a:r>
              <a:rPr lang="fr-FR" sz="2800" b="1" dirty="0"/>
              <a:t>chez la </a:t>
            </a:r>
            <a:r>
              <a:rPr lang="fr-FR" sz="2800" b="1" dirty="0" smtClean="0"/>
              <a:t>souris font la </a:t>
            </a:r>
            <a:r>
              <a:rPr lang="fr-FR" sz="2800" b="1" dirty="0"/>
              <a:t>preuve d'une augmentation significative des tumeurs liées à l'exposition au glyphosate</a:t>
            </a:r>
            <a:r>
              <a:rPr lang="fr-FR" sz="2800" dirty="0"/>
              <a:t>. C'est </a:t>
            </a:r>
            <a:r>
              <a:rPr lang="fr-FR" sz="2800" dirty="0" smtClean="0"/>
              <a:t>un changement radical </a:t>
            </a:r>
            <a:r>
              <a:rPr lang="fr-FR" sz="2800" dirty="0"/>
              <a:t>par rapport à la version </a:t>
            </a:r>
            <a:r>
              <a:rPr lang="fr-FR" sz="2800" dirty="0" smtClean="0"/>
              <a:t>de </a:t>
            </a:r>
            <a:r>
              <a:rPr lang="fr-FR" sz="2800" dirty="0"/>
              <a:t>Mars </a:t>
            </a:r>
            <a:r>
              <a:rPr lang="fr-FR" sz="2800" dirty="0" smtClean="0"/>
              <a:t>2015 du </a:t>
            </a:r>
            <a:r>
              <a:rPr lang="fr-FR" sz="2800" dirty="0"/>
              <a:t>RAR dans laquelle le </a:t>
            </a:r>
            <a:r>
              <a:rPr lang="fr-FR" sz="2800" dirty="0" err="1"/>
              <a:t>BfR</a:t>
            </a:r>
            <a:r>
              <a:rPr lang="fr-FR" sz="2800" dirty="0"/>
              <a:t> </a:t>
            </a:r>
            <a:r>
              <a:rPr lang="fr-FR" sz="2800" dirty="0" smtClean="0"/>
              <a:t>avait </a:t>
            </a:r>
            <a:r>
              <a:rPr lang="fr-FR" sz="2800" dirty="0"/>
              <a:t>rapporté </a:t>
            </a:r>
            <a:r>
              <a:rPr lang="fr-FR" sz="2800" dirty="0" smtClean="0"/>
              <a:t>seulement 1 </a:t>
            </a:r>
            <a:r>
              <a:rPr lang="fr-FR" sz="2800" dirty="0"/>
              <a:t>étude </a:t>
            </a:r>
            <a:r>
              <a:rPr lang="fr-FR" sz="2800" dirty="0" smtClean="0"/>
              <a:t>(de </a:t>
            </a:r>
            <a:r>
              <a:rPr lang="fr-FR" sz="2800" dirty="0"/>
              <a:t>2001) </a:t>
            </a:r>
            <a:r>
              <a:rPr lang="fr-FR" sz="2800" dirty="0" smtClean="0"/>
              <a:t>sur </a:t>
            </a:r>
            <a:r>
              <a:rPr lang="fr-FR" sz="2800" dirty="0"/>
              <a:t>la </a:t>
            </a:r>
            <a:r>
              <a:rPr lang="fr-FR" sz="2800" dirty="0" smtClean="0"/>
              <a:t>souris </a:t>
            </a:r>
            <a:r>
              <a:rPr lang="fr-FR" sz="2800" dirty="0"/>
              <a:t>montrant une augmentation significative de l'incidence des </a:t>
            </a:r>
            <a:r>
              <a:rPr lang="fr-FR" sz="2800" dirty="0" smtClean="0"/>
              <a:t>tumeurs (le </a:t>
            </a:r>
            <a:r>
              <a:rPr lang="fr-FR" sz="2800" dirty="0"/>
              <a:t>lymphome </a:t>
            </a:r>
            <a:r>
              <a:rPr lang="fr-FR" sz="2800" dirty="0" smtClean="0"/>
              <a:t>malin.)</a:t>
            </a:r>
          </a:p>
        </p:txBody>
      </p:sp>
    </p:spTree>
    <p:extLst>
      <p:ext uri="{BB962C8B-B14F-4D97-AF65-F5344CB8AC3E}">
        <p14:creationId xmlns:p14="http://schemas.microsoft.com/office/powerpoint/2010/main" val="27292588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a:t>
            </a:r>
            <a:endParaRPr lang="fr-FR" dirty="0"/>
          </a:p>
        </p:txBody>
      </p:sp>
      <p:sp>
        <p:nvSpPr>
          <p:cNvPr id="3" name="Espace réservé du contenu 2"/>
          <p:cNvSpPr>
            <a:spLocks noGrp="1"/>
          </p:cNvSpPr>
          <p:nvPr>
            <p:ph idx="1"/>
          </p:nvPr>
        </p:nvSpPr>
        <p:spPr>
          <a:xfrm>
            <a:off x="609601" y="1408288"/>
            <a:ext cx="10970684" cy="4524375"/>
          </a:xfrm>
        </p:spPr>
        <p:txBody>
          <a:bodyPr/>
          <a:lstStyle/>
          <a:p>
            <a:r>
              <a:rPr lang="fr-FR" sz="2200" dirty="0" smtClean="0"/>
              <a:t> Différents </a:t>
            </a:r>
            <a:r>
              <a:rPr lang="fr-FR" sz="2200" dirty="0"/>
              <a:t>tests statistiques peuvent être utilisées pour l'évaluation des </a:t>
            </a:r>
            <a:r>
              <a:rPr lang="fr-FR" sz="2200" dirty="0" smtClean="0"/>
              <a:t>données retenues. </a:t>
            </a:r>
            <a:r>
              <a:rPr lang="fr-FR" sz="2200" dirty="0"/>
              <a:t>ces </a:t>
            </a:r>
            <a:r>
              <a:rPr lang="fr-FR" sz="2200" dirty="0" smtClean="0"/>
              <a:t>tests appartiennent essentiellement à </a:t>
            </a:r>
            <a:r>
              <a:rPr lang="fr-FR" sz="2200" dirty="0"/>
              <a:t>l'un </a:t>
            </a:r>
            <a:r>
              <a:rPr lang="fr-FR" sz="2200" dirty="0" smtClean="0"/>
              <a:t>de ces </a:t>
            </a:r>
            <a:r>
              <a:rPr lang="fr-FR" sz="2200" dirty="0"/>
              <a:t>deux types de test </a:t>
            </a:r>
            <a:r>
              <a:rPr lang="fr-FR" sz="2200" dirty="0" smtClean="0"/>
              <a:t>: </a:t>
            </a:r>
            <a:r>
              <a:rPr lang="fr-FR" sz="2200" u="sng" dirty="0" smtClean="0"/>
              <a:t>les tests de comparaisons </a:t>
            </a:r>
            <a:r>
              <a:rPr lang="fr-FR" sz="2200" u="sng" dirty="0"/>
              <a:t>par paires et les tests de tendance</a:t>
            </a:r>
            <a:r>
              <a:rPr lang="fr-FR" sz="2200" dirty="0" smtClean="0"/>
              <a:t>.</a:t>
            </a:r>
          </a:p>
          <a:p>
            <a:r>
              <a:rPr lang="fr-FR" sz="2200" dirty="0" smtClean="0"/>
              <a:t> Dans </a:t>
            </a:r>
            <a:r>
              <a:rPr lang="fr-FR" sz="2200" u="sng" dirty="0" smtClean="0"/>
              <a:t>les </a:t>
            </a:r>
            <a:r>
              <a:rPr lang="fr-FR" sz="2200" u="sng" dirty="0"/>
              <a:t>comparaisons par paires </a:t>
            </a:r>
            <a:r>
              <a:rPr lang="fr-FR" sz="2200" dirty="0"/>
              <a:t>les données des différents groupes traités avec le composé </a:t>
            </a:r>
            <a:r>
              <a:rPr lang="fr-FR" sz="2200" dirty="0" smtClean="0"/>
              <a:t>évalué sont comparées séparément avec les </a:t>
            </a:r>
            <a:r>
              <a:rPr lang="fr-FR" sz="2200" dirty="0"/>
              <a:t>données du groupe témoin concurrent</a:t>
            </a:r>
            <a:r>
              <a:rPr lang="fr-FR" sz="2200" dirty="0" smtClean="0"/>
              <a:t>.</a:t>
            </a:r>
          </a:p>
          <a:p>
            <a:r>
              <a:rPr lang="fr-FR" sz="2200" dirty="0" smtClean="0"/>
              <a:t> </a:t>
            </a:r>
            <a:r>
              <a:rPr lang="fr-FR" sz="2200" dirty="0"/>
              <a:t>Dans les </a:t>
            </a:r>
            <a:r>
              <a:rPr lang="fr-FR" sz="2200" u="sng" dirty="0"/>
              <a:t>tests de </a:t>
            </a:r>
            <a:r>
              <a:rPr lang="fr-FR" sz="2200" u="sng" dirty="0" smtClean="0"/>
              <a:t>tendance</a:t>
            </a:r>
            <a:r>
              <a:rPr lang="fr-FR" sz="2200" dirty="0" smtClean="0"/>
              <a:t>, notamment le test de tendance </a:t>
            </a:r>
            <a:r>
              <a:rPr lang="fr-FR" sz="2200" dirty="0" err="1" smtClean="0"/>
              <a:t>Cochran</a:t>
            </a:r>
            <a:r>
              <a:rPr lang="fr-FR" sz="2200" dirty="0" smtClean="0"/>
              <a:t> </a:t>
            </a:r>
            <a:r>
              <a:rPr lang="fr-FR" sz="2200" dirty="0" err="1"/>
              <a:t>Armitage</a:t>
            </a:r>
            <a:r>
              <a:rPr lang="fr-FR" sz="2200" dirty="0"/>
              <a:t> Tendance test, la tendance </a:t>
            </a:r>
            <a:r>
              <a:rPr lang="fr-FR" sz="2200" dirty="0" smtClean="0"/>
              <a:t>des </a:t>
            </a:r>
            <a:r>
              <a:rPr lang="fr-FR" sz="2200" dirty="0"/>
              <a:t>données (à savoir </a:t>
            </a:r>
            <a:r>
              <a:rPr lang="fr-FR" sz="2200" dirty="0" smtClean="0"/>
              <a:t>croissante </a:t>
            </a:r>
            <a:r>
              <a:rPr lang="fr-FR" sz="2200" dirty="0"/>
              <a:t>ou </a:t>
            </a:r>
            <a:r>
              <a:rPr lang="fr-FR" sz="2200" dirty="0" smtClean="0"/>
              <a:t>décroissante) </a:t>
            </a:r>
            <a:r>
              <a:rPr lang="fr-FR" sz="2200" dirty="0"/>
              <a:t>de tous les groupes traités sont comparées simultanément avec les données </a:t>
            </a:r>
            <a:r>
              <a:rPr lang="fr-FR" sz="2200" dirty="0" smtClean="0"/>
              <a:t>du groupe contrôle</a:t>
            </a:r>
            <a:r>
              <a:rPr lang="fr-FR" sz="2200" dirty="0"/>
              <a:t>.</a:t>
            </a:r>
          </a:p>
          <a:p>
            <a:r>
              <a:rPr lang="fr-FR" sz="2200" dirty="0" smtClean="0"/>
              <a:t>Le document </a:t>
            </a:r>
            <a:r>
              <a:rPr lang="fr-FR" sz="2200" dirty="0"/>
              <a:t>d'orientation n ° 35 </a:t>
            </a:r>
            <a:r>
              <a:rPr lang="fr-FR" sz="2200" dirty="0" smtClean="0"/>
              <a:t>de l’OCDE fait </a:t>
            </a:r>
            <a:r>
              <a:rPr lang="fr-FR" sz="2200" dirty="0"/>
              <a:t>référence à l'</a:t>
            </a:r>
            <a:r>
              <a:rPr lang="fr-FR" sz="2200" dirty="0" err="1"/>
              <a:t>Environmental</a:t>
            </a:r>
            <a:r>
              <a:rPr lang="fr-FR" sz="2200" dirty="0"/>
              <a:t> Protection Agency des </a:t>
            </a:r>
            <a:r>
              <a:rPr lang="fr-FR" sz="2200" dirty="0" smtClean="0"/>
              <a:t>États-Unis </a:t>
            </a:r>
            <a:r>
              <a:rPr lang="fr-FR" sz="2200" dirty="0"/>
              <a:t>(US EPA) et </a:t>
            </a:r>
            <a:r>
              <a:rPr lang="fr-FR" sz="2200" dirty="0" smtClean="0"/>
              <a:t>souligne que: </a:t>
            </a:r>
            <a:r>
              <a:rPr lang="fr-FR" sz="2200" dirty="0"/>
              <a:t>«</a:t>
            </a:r>
            <a:r>
              <a:rPr lang="fr-FR" sz="2200" u="sng" dirty="0" smtClean="0"/>
              <a:t>La signification statistique dans un des deux types de test </a:t>
            </a:r>
            <a:r>
              <a:rPr lang="fr-FR" sz="2200" u="sng" dirty="0"/>
              <a:t>est </a:t>
            </a:r>
            <a:r>
              <a:rPr lang="fr-FR" sz="2200" u="sng" dirty="0" smtClean="0"/>
              <a:t>suffisante </a:t>
            </a:r>
            <a:r>
              <a:rPr lang="fr-FR" sz="2200" dirty="0"/>
              <a:t>pour </a:t>
            </a:r>
            <a:r>
              <a:rPr lang="fr-FR" sz="2200" dirty="0" smtClean="0"/>
              <a:t>rejeter l'hypothèse </a:t>
            </a:r>
            <a:r>
              <a:rPr lang="fr-FR" sz="2200" dirty="0"/>
              <a:t>que le </a:t>
            </a:r>
            <a:r>
              <a:rPr lang="fr-FR" sz="2200" dirty="0" smtClean="0"/>
              <a:t>résultat soit dû au hasard »(</a:t>
            </a:r>
            <a:r>
              <a:rPr lang="fr-FR" sz="2200" dirty="0"/>
              <a:t>OCDE, 2009a, p. 62</a:t>
            </a:r>
            <a:r>
              <a:rPr lang="fr-FR" sz="2200" dirty="0" smtClean="0"/>
              <a:t>). De plus le document </a:t>
            </a:r>
            <a:r>
              <a:rPr lang="fr-FR" sz="2200" dirty="0"/>
              <a:t>d'orientation 116 </a:t>
            </a:r>
            <a:r>
              <a:rPr lang="fr-FR" sz="2200" dirty="0" smtClean="0"/>
              <a:t>de l’OCDE recommande </a:t>
            </a:r>
            <a:r>
              <a:rPr lang="fr-FR" sz="2200" dirty="0"/>
              <a:t>des tests de tendance pour </a:t>
            </a:r>
            <a:r>
              <a:rPr lang="fr-FR" sz="2200" dirty="0" smtClean="0"/>
              <a:t>l’évaluation de la  fréquence des tumeurs </a:t>
            </a:r>
            <a:r>
              <a:rPr lang="fr-FR" sz="2200" dirty="0"/>
              <a:t>dans un diagramme de </a:t>
            </a:r>
            <a:r>
              <a:rPr lang="fr-FR" sz="2200" dirty="0" smtClean="0"/>
              <a:t>flux.</a:t>
            </a:r>
            <a:r>
              <a:rPr lang="fr-FR" sz="2400" dirty="0" smtClean="0"/>
              <a:t> </a:t>
            </a:r>
            <a:endParaRPr lang="fr-FR" sz="2200" dirty="0"/>
          </a:p>
          <a:p>
            <a:endParaRPr lang="fr-FR" sz="2200" dirty="0"/>
          </a:p>
          <a:p>
            <a:r>
              <a:rPr lang="fr-FR" sz="2200" dirty="0"/>
              <a:t>	</a:t>
            </a:r>
          </a:p>
          <a:p>
            <a:r>
              <a:rPr lang="fr-FR" sz="2200" dirty="0"/>
              <a:t>	</a:t>
            </a:r>
          </a:p>
          <a:p>
            <a:endParaRPr lang="fr-FR" sz="2200" dirty="0"/>
          </a:p>
        </p:txBody>
      </p:sp>
    </p:spTree>
    <p:extLst>
      <p:ext uri="{BB962C8B-B14F-4D97-AF65-F5344CB8AC3E}">
        <p14:creationId xmlns:p14="http://schemas.microsoft.com/office/powerpoint/2010/main" val="27298978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Comparaison mars 2015/Aout 2015</a:t>
            </a:r>
            <a:endParaRPr lang="fr-FR" dirty="0"/>
          </a:p>
        </p:txBody>
      </p:sp>
      <p:sp>
        <p:nvSpPr>
          <p:cNvPr id="3" name="Espace réservé du contenu 2"/>
          <p:cNvSpPr>
            <a:spLocks noGrp="1"/>
          </p:cNvSpPr>
          <p:nvPr>
            <p:ph idx="1"/>
          </p:nvPr>
        </p:nvSpPr>
        <p:spPr/>
        <p:txBody>
          <a:bodyPr/>
          <a:lstStyle/>
          <a:p>
            <a:r>
              <a:rPr lang="fr-FR" sz="1800" dirty="0"/>
              <a:t>Augmentation significative de l'incidence des tumeurs chez les souris mâles (indiqué par +) en utilisant </a:t>
            </a:r>
            <a:r>
              <a:rPr lang="fr-FR" sz="1800" dirty="0" smtClean="0"/>
              <a:t>les tests de comparaison par paires (</a:t>
            </a:r>
            <a:r>
              <a:rPr lang="fr-FR" sz="1800" dirty="0"/>
              <a:t>RAR de Mars 2015) </a:t>
            </a:r>
            <a:r>
              <a:rPr lang="fr-FR" sz="1800" dirty="0" smtClean="0"/>
              <a:t>comparée avec l’utilisation du test de tendance </a:t>
            </a:r>
            <a:r>
              <a:rPr lang="fr-FR" sz="1800" dirty="0" err="1"/>
              <a:t>Cochran</a:t>
            </a:r>
            <a:r>
              <a:rPr lang="fr-FR" sz="1800" dirty="0"/>
              <a:t> </a:t>
            </a:r>
            <a:r>
              <a:rPr lang="fr-FR" sz="1800" dirty="0" err="1"/>
              <a:t>Armitage</a:t>
            </a:r>
            <a:r>
              <a:rPr lang="fr-FR" sz="1800" dirty="0"/>
              <a:t> </a:t>
            </a:r>
            <a:r>
              <a:rPr lang="fr-FR" sz="1800" dirty="0" smtClean="0"/>
              <a:t>(Addendum). </a:t>
            </a:r>
            <a:r>
              <a:rPr lang="fr-FR" sz="1800" dirty="0"/>
              <a:t>Depuis 2012, ce test de tendance est la méthode d'évaluation </a:t>
            </a:r>
            <a:r>
              <a:rPr lang="fr-FR" sz="1800" dirty="0" smtClean="0"/>
              <a:t>statistique explicitement </a:t>
            </a:r>
            <a:r>
              <a:rPr lang="fr-FR" sz="1800" dirty="0"/>
              <a:t>recommandée par </a:t>
            </a:r>
            <a:r>
              <a:rPr lang="fr-FR" sz="1800" dirty="0" smtClean="0"/>
              <a:t>l'OCDE.</a:t>
            </a:r>
          </a:p>
          <a:p>
            <a:endParaRPr lang="fr-FR" sz="1800" dirty="0"/>
          </a:p>
        </p:txBody>
      </p:sp>
      <p:pic>
        <p:nvPicPr>
          <p:cNvPr id="4" name="Image 3"/>
          <p:cNvPicPr>
            <a:picLocks noChangeAspect="1"/>
          </p:cNvPicPr>
          <p:nvPr/>
        </p:nvPicPr>
        <p:blipFill rotWithShape="1">
          <a:blip r:embed="rId2"/>
          <a:srcRect l="23001" t="30469" r="12343" b="35782"/>
          <a:stretch/>
        </p:blipFill>
        <p:spPr>
          <a:xfrm>
            <a:off x="409622" y="2845504"/>
            <a:ext cx="11096202" cy="3256494"/>
          </a:xfrm>
          <a:prstGeom prst="rect">
            <a:avLst/>
          </a:prstGeom>
        </p:spPr>
      </p:pic>
    </p:spTree>
    <p:extLst>
      <p:ext uri="{BB962C8B-B14F-4D97-AF65-F5344CB8AC3E}">
        <p14:creationId xmlns:p14="http://schemas.microsoft.com/office/powerpoint/2010/main" val="15265815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29456"/>
            <a:ext cx="10970684" cy="1433512"/>
          </a:xfrm>
        </p:spPr>
        <p:txBody>
          <a:bodyPr/>
          <a:lstStyle/>
          <a:p>
            <a:r>
              <a:rPr lang="fr-FR" dirty="0"/>
              <a:t>Évaluation par l'État membre rapporteur dans l'addendum du RAR (traduction) :</a:t>
            </a:r>
            <a:endParaRPr lang="fr-FR" dirty="0"/>
          </a:p>
        </p:txBody>
      </p:sp>
      <p:sp>
        <p:nvSpPr>
          <p:cNvPr id="3" name="Espace réservé du contenu 2"/>
          <p:cNvSpPr>
            <a:spLocks noGrp="1"/>
          </p:cNvSpPr>
          <p:nvPr>
            <p:ph idx="1"/>
          </p:nvPr>
        </p:nvSpPr>
        <p:spPr>
          <a:xfrm>
            <a:off x="609601" y="1464733"/>
            <a:ext cx="10970684" cy="1267177"/>
          </a:xfrm>
        </p:spPr>
        <p:txBody>
          <a:bodyPr/>
          <a:lstStyle/>
          <a:p>
            <a:r>
              <a:rPr lang="fr-FR" sz="2400" dirty="0" smtClean="0"/>
              <a:t> </a:t>
            </a:r>
            <a:endParaRPr lang="fr-FR" sz="2400" dirty="0"/>
          </a:p>
        </p:txBody>
      </p:sp>
      <p:pic>
        <p:nvPicPr>
          <p:cNvPr id="7" name="Image 6"/>
          <p:cNvPicPr>
            <a:picLocks noChangeAspect="1"/>
          </p:cNvPicPr>
          <p:nvPr/>
        </p:nvPicPr>
        <p:blipFill rotWithShape="1">
          <a:blip r:embed="rId2"/>
          <a:srcRect l="6637" b="77069"/>
          <a:stretch/>
        </p:blipFill>
        <p:spPr>
          <a:xfrm>
            <a:off x="609602" y="1464733"/>
            <a:ext cx="11388584" cy="4715398"/>
          </a:xfrm>
          <a:prstGeom prst="rect">
            <a:avLst/>
          </a:prstGeom>
        </p:spPr>
      </p:pic>
      <p:cxnSp>
        <p:nvCxnSpPr>
          <p:cNvPr id="5" name="Connecteur droit 4"/>
          <p:cNvCxnSpPr/>
          <p:nvPr/>
        </p:nvCxnSpPr>
        <p:spPr bwMode="auto">
          <a:xfrm>
            <a:off x="11802979" y="2959768"/>
            <a:ext cx="0" cy="0"/>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7"/>
          <p:cNvCxnSpPr/>
          <p:nvPr/>
        </p:nvCxnSpPr>
        <p:spPr bwMode="auto">
          <a:xfrm flipH="1" flipV="1">
            <a:off x="9372600" y="2959768"/>
            <a:ext cx="2406316" cy="12032"/>
          </a:xfrm>
          <a:prstGeom prst="line">
            <a:avLst/>
          </a:prstGeom>
          <a:solidFill>
            <a:srgbClr val="00B8FF"/>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9"/>
          <p:cNvCxnSpPr/>
          <p:nvPr/>
        </p:nvCxnSpPr>
        <p:spPr bwMode="auto">
          <a:xfrm flipV="1">
            <a:off x="782053" y="3320716"/>
            <a:ext cx="7760368" cy="12031"/>
          </a:xfrm>
          <a:prstGeom prst="line">
            <a:avLst/>
          </a:prstGeom>
          <a:solidFill>
            <a:srgbClr val="00B8FF"/>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11"/>
          <p:cNvCxnSpPr/>
          <p:nvPr/>
        </p:nvCxnSpPr>
        <p:spPr bwMode="auto">
          <a:xfrm flipV="1">
            <a:off x="4752474" y="2538664"/>
            <a:ext cx="7110663" cy="12032"/>
          </a:xfrm>
          <a:prstGeom prst="line">
            <a:avLst/>
          </a:prstGeom>
          <a:solidFill>
            <a:srgbClr val="00B8FF"/>
          </a:solidFill>
          <a:ln w="9525"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9028538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Mais le </a:t>
            </a:r>
            <a:r>
              <a:rPr lang="fr-FR" dirty="0" err="1" smtClean="0"/>
              <a:t>BfR</a:t>
            </a:r>
            <a:r>
              <a:rPr lang="fr-FR" dirty="0" smtClean="0"/>
              <a:t> continue a considérer les études comme non conclusives</a:t>
            </a:r>
            <a:endParaRPr lang="fr-FR" dirty="0"/>
          </a:p>
        </p:txBody>
      </p:sp>
      <p:sp>
        <p:nvSpPr>
          <p:cNvPr id="3" name="Espace réservé du contenu 2"/>
          <p:cNvSpPr>
            <a:spLocks noGrp="1"/>
          </p:cNvSpPr>
          <p:nvPr>
            <p:ph idx="1"/>
          </p:nvPr>
        </p:nvSpPr>
        <p:spPr/>
        <p:txBody>
          <a:bodyPr/>
          <a:lstStyle/>
          <a:p>
            <a:r>
              <a:rPr lang="fr-FR" dirty="0"/>
              <a:t>Dans sa tentative </a:t>
            </a:r>
            <a:r>
              <a:rPr lang="fr-FR" dirty="0" smtClean="0"/>
              <a:t>de </a:t>
            </a:r>
            <a:r>
              <a:rPr lang="fr-FR" dirty="0"/>
              <a:t>rejet des </a:t>
            </a:r>
            <a:r>
              <a:rPr lang="fr-FR" dirty="0" smtClean="0"/>
              <a:t>résultats significatifs de tumeurs  </a:t>
            </a:r>
            <a:r>
              <a:rPr lang="fr-FR" dirty="0"/>
              <a:t>dans ces cinq </a:t>
            </a:r>
            <a:r>
              <a:rPr lang="fr-FR" dirty="0" smtClean="0"/>
              <a:t>études, </a:t>
            </a:r>
            <a:r>
              <a:rPr lang="fr-FR" u="sng" dirty="0" smtClean="0"/>
              <a:t>le </a:t>
            </a:r>
            <a:r>
              <a:rPr lang="fr-FR" u="sng" dirty="0" err="1" smtClean="0"/>
              <a:t>BfR</a:t>
            </a:r>
            <a:r>
              <a:rPr lang="fr-FR" u="sng" dirty="0" smtClean="0"/>
              <a:t> </a:t>
            </a:r>
            <a:r>
              <a:rPr lang="fr-FR" u="sng" dirty="0"/>
              <a:t>fait valoir que ces conclusions sont sans importance car </a:t>
            </a:r>
            <a:r>
              <a:rPr lang="fr-FR" u="sng" dirty="0" smtClean="0"/>
              <a:t>elles seraient couvertes </a:t>
            </a:r>
            <a:r>
              <a:rPr lang="fr-FR" u="sng" dirty="0"/>
              <a:t>par ce qu'on </a:t>
            </a:r>
            <a:r>
              <a:rPr lang="fr-FR" u="sng" dirty="0" smtClean="0"/>
              <a:t>appelle les ‘données </a:t>
            </a:r>
            <a:r>
              <a:rPr lang="fr-FR" u="sng" dirty="0"/>
              <a:t>de contrôle </a:t>
            </a:r>
            <a:r>
              <a:rPr lang="fr-FR" u="sng" dirty="0" smtClean="0"/>
              <a:t>historiques</a:t>
            </a:r>
            <a:r>
              <a:rPr lang="fr-FR" dirty="0" smtClean="0"/>
              <a:t>’. </a:t>
            </a:r>
            <a:r>
              <a:rPr lang="fr-FR" dirty="0"/>
              <a:t>En d'autres termes, il est affirmé que les données sur l'incidence des tumeurs de </a:t>
            </a:r>
            <a:r>
              <a:rPr lang="fr-FR" dirty="0" smtClean="0"/>
              <a:t>groupes de contrôle </a:t>
            </a:r>
            <a:r>
              <a:rPr lang="fr-FR" dirty="0"/>
              <a:t>d'études antérieures invalident les augmentations statistiquement significatives dans les </a:t>
            </a:r>
            <a:r>
              <a:rPr lang="fr-FR" dirty="0" smtClean="0"/>
              <a:t>5  </a:t>
            </a:r>
            <a:r>
              <a:rPr lang="fr-FR" dirty="0"/>
              <a:t>études </a:t>
            </a:r>
            <a:r>
              <a:rPr lang="fr-FR" dirty="0" smtClean="0"/>
              <a:t>sur les souris en question.</a:t>
            </a:r>
            <a:endParaRPr lang="fr-FR" dirty="0"/>
          </a:p>
        </p:txBody>
      </p:sp>
    </p:spTree>
    <p:extLst>
      <p:ext uri="{BB962C8B-B14F-4D97-AF65-F5344CB8AC3E}">
        <p14:creationId xmlns:p14="http://schemas.microsoft.com/office/powerpoint/2010/main" val="13173322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a:t>
            </a:r>
            <a:r>
              <a:rPr lang="fr-FR" dirty="0"/>
              <a:t>‘données de contrôle </a:t>
            </a:r>
            <a:r>
              <a:rPr lang="fr-FR" dirty="0" smtClean="0"/>
              <a:t>historiques’</a:t>
            </a:r>
            <a:endParaRPr lang="fr-FR" dirty="0"/>
          </a:p>
        </p:txBody>
      </p:sp>
      <p:sp>
        <p:nvSpPr>
          <p:cNvPr id="3" name="Espace réservé du contenu 2"/>
          <p:cNvSpPr>
            <a:spLocks noGrp="1"/>
          </p:cNvSpPr>
          <p:nvPr>
            <p:ph idx="1"/>
          </p:nvPr>
        </p:nvSpPr>
        <p:spPr>
          <a:xfrm>
            <a:off x="609601" y="1363132"/>
            <a:ext cx="10970684" cy="4524375"/>
          </a:xfrm>
        </p:spPr>
        <p:txBody>
          <a:bodyPr/>
          <a:lstStyle/>
          <a:p>
            <a:r>
              <a:rPr lang="fr-FR" sz="2400" dirty="0"/>
              <a:t>Pour les données de contrôle historiques </a:t>
            </a:r>
            <a:r>
              <a:rPr lang="fr-FR" sz="2400" dirty="0" smtClean="0"/>
              <a:t>l’orientation </a:t>
            </a:r>
            <a:r>
              <a:rPr lang="fr-FR" sz="2400" dirty="0"/>
              <a:t>No. 116 (OECD 2012) déclare </a:t>
            </a:r>
            <a:r>
              <a:rPr lang="fr-FR" sz="2400" dirty="0" smtClean="0"/>
              <a:t>: </a:t>
            </a:r>
            <a:r>
              <a:rPr lang="fr-FR" sz="2400" dirty="0"/>
              <a:t>"Dans toute discussion sur les données de contrôle historiques, il convient de souligner que </a:t>
            </a:r>
            <a:r>
              <a:rPr lang="fr-FR" sz="2400" u="sng" dirty="0" smtClean="0"/>
              <a:t>le groupe </a:t>
            </a:r>
            <a:r>
              <a:rPr lang="fr-FR" sz="2400" u="sng" dirty="0"/>
              <a:t>de contrôle simultané est toujours le facteur le plus important dans </a:t>
            </a:r>
            <a:r>
              <a:rPr lang="fr-FR" sz="2400" u="sng" dirty="0" smtClean="0"/>
              <a:t>l’évaluation des </a:t>
            </a:r>
            <a:r>
              <a:rPr lang="fr-FR" sz="2400" u="sng" dirty="0"/>
              <a:t>taux accrus de tumeurs</a:t>
            </a:r>
            <a:r>
              <a:rPr lang="fr-FR" sz="2400" dirty="0"/>
              <a:t>. Les données historiques peuvent, cependant, être utiles à condition que </a:t>
            </a:r>
            <a:r>
              <a:rPr lang="fr-FR" sz="2400" dirty="0" smtClean="0"/>
              <a:t>les </a:t>
            </a:r>
            <a:r>
              <a:rPr lang="fr-FR" sz="2400" dirty="0"/>
              <a:t>données choisies </a:t>
            </a:r>
            <a:r>
              <a:rPr lang="fr-FR" sz="2400" dirty="0" smtClean="0"/>
              <a:t>proviennent d’études </a:t>
            </a:r>
            <a:r>
              <a:rPr lang="fr-FR" sz="2400" dirty="0"/>
              <a:t>qui sont comparables à l'étude </a:t>
            </a:r>
            <a:r>
              <a:rPr lang="fr-FR" sz="2400" dirty="0" smtClean="0"/>
              <a:t>évaluée. Il est largement </a:t>
            </a:r>
            <a:r>
              <a:rPr lang="fr-FR" sz="2400" dirty="0"/>
              <a:t>reconnu que les grandes différences peuvent </a:t>
            </a:r>
            <a:r>
              <a:rPr lang="fr-FR" sz="2400" dirty="0" smtClean="0"/>
              <a:t>provenir de </a:t>
            </a:r>
            <a:r>
              <a:rPr lang="fr-FR" sz="2400" dirty="0"/>
              <a:t>disparités dans les facteurs tels </a:t>
            </a:r>
            <a:r>
              <a:rPr lang="fr-FR" sz="2400" dirty="0" smtClean="0"/>
              <a:t>que la</a:t>
            </a:r>
            <a:r>
              <a:rPr lang="fr-FR" sz="2400" dirty="0"/>
              <a:t/>
            </a:r>
            <a:br>
              <a:rPr lang="fr-FR" sz="2400" dirty="0"/>
            </a:br>
            <a:r>
              <a:rPr lang="fr-FR" sz="2400" dirty="0"/>
              <a:t>nomenclature de pathologie, la souche, l'élevage, les pathologistes. Il a été suggéré </a:t>
            </a:r>
            <a:r>
              <a:rPr lang="fr-FR" sz="2400" dirty="0" smtClean="0"/>
              <a:t>que </a:t>
            </a:r>
            <a:r>
              <a:rPr lang="fr-FR" sz="2400" u="sng" dirty="0" smtClean="0"/>
              <a:t>les </a:t>
            </a:r>
            <a:r>
              <a:rPr lang="fr-FR" sz="2400" u="sng" dirty="0"/>
              <a:t>données de contrôle historiques ne devraient être utilisées que si les données de contrôle simultanées sont sensiblement </a:t>
            </a:r>
            <a:r>
              <a:rPr lang="fr-FR" sz="2400" u="sng" dirty="0" smtClean="0"/>
              <a:t>‘pas en ligne’ avec </a:t>
            </a:r>
            <a:r>
              <a:rPr lang="fr-FR" sz="2400" u="sng" dirty="0"/>
              <a:t>les études antérieures récentes </a:t>
            </a:r>
            <a:r>
              <a:rPr lang="fr-FR" sz="2400" dirty="0"/>
              <a:t>et que </a:t>
            </a:r>
            <a:r>
              <a:rPr lang="fr-FR" sz="2400" u="sng" dirty="0"/>
              <a:t>seules les données historiques recueillies au cours </a:t>
            </a:r>
            <a:r>
              <a:rPr lang="fr-FR" sz="2400" u="sng" dirty="0" smtClean="0"/>
              <a:t>des 5 dernières années doivent </a:t>
            </a:r>
            <a:r>
              <a:rPr lang="fr-FR" sz="2400" u="sng" dirty="0"/>
              <a:t>être </a:t>
            </a:r>
            <a:r>
              <a:rPr lang="fr-FR" sz="2400" u="sng" dirty="0" smtClean="0"/>
              <a:t>utilisées</a:t>
            </a:r>
            <a:r>
              <a:rPr lang="fr-FR" sz="2400" dirty="0"/>
              <a:t>. "</a:t>
            </a:r>
            <a:endParaRPr lang="fr-FR" sz="2400" dirty="0"/>
          </a:p>
        </p:txBody>
      </p:sp>
    </p:spTree>
    <p:extLst>
      <p:ext uri="{BB962C8B-B14F-4D97-AF65-F5344CB8AC3E}">
        <p14:creationId xmlns:p14="http://schemas.microsoft.com/office/powerpoint/2010/main" val="236074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38276"/>
            <a:ext cx="10970684" cy="1433512"/>
          </a:xfrm>
        </p:spPr>
        <p:txBody>
          <a:bodyPr/>
          <a:lstStyle/>
          <a:p>
            <a:r>
              <a:rPr lang="fr-FR" dirty="0" smtClean="0"/>
              <a:t>Le </a:t>
            </a:r>
            <a:r>
              <a:rPr lang="fr-FR" dirty="0" err="1" smtClean="0"/>
              <a:t>BfR</a:t>
            </a:r>
            <a:r>
              <a:rPr lang="fr-FR" dirty="0" smtClean="0"/>
              <a:t> viole les principes d’utilisation des données historiques !</a:t>
            </a:r>
            <a:endParaRPr lang="fr-FR" dirty="0"/>
          </a:p>
        </p:txBody>
      </p:sp>
      <p:sp>
        <p:nvSpPr>
          <p:cNvPr id="3" name="Espace réservé du contenu 2"/>
          <p:cNvSpPr>
            <a:spLocks noGrp="1"/>
          </p:cNvSpPr>
          <p:nvPr>
            <p:ph idx="1"/>
          </p:nvPr>
        </p:nvSpPr>
        <p:spPr>
          <a:xfrm>
            <a:off x="609601" y="1317976"/>
            <a:ext cx="10970684" cy="4524375"/>
          </a:xfrm>
        </p:spPr>
        <p:txBody>
          <a:bodyPr/>
          <a:lstStyle/>
          <a:p>
            <a:r>
              <a:rPr lang="fr-FR" dirty="0"/>
              <a:t>Dans une très forte violation de ces principes importants, le </a:t>
            </a:r>
            <a:r>
              <a:rPr lang="fr-FR" dirty="0" err="1"/>
              <a:t>BfR</a:t>
            </a:r>
            <a:r>
              <a:rPr lang="fr-FR" dirty="0"/>
              <a:t> présente </a:t>
            </a:r>
            <a:r>
              <a:rPr lang="fr-FR" dirty="0" smtClean="0"/>
              <a:t>les </a:t>
            </a:r>
            <a:r>
              <a:rPr lang="fr-FR" dirty="0"/>
              <a:t>données de contrôle historique </a:t>
            </a:r>
            <a:r>
              <a:rPr lang="fr-FR" dirty="0" smtClean="0"/>
              <a:t>de </a:t>
            </a:r>
            <a:r>
              <a:rPr lang="fr-FR" dirty="0"/>
              <a:t>51 études rassemblées par Charles River </a:t>
            </a:r>
            <a:r>
              <a:rPr lang="fr-FR" dirty="0" err="1"/>
              <a:t>Laboratories</a:t>
            </a:r>
            <a:r>
              <a:rPr lang="fr-FR" dirty="0"/>
              <a:t>, entre 1987 et </a:t>
            </a:r>
            <a:r>
              <a:rPr lang="fr-FR" dirty="0" smtClean="0"/>
              <a:t>1996 (</a:t>
            </a:r>
            <a:r>
              <a:rPr lang="fr-FR" dirty="0"/>
              <a:t>Année de début de l'étude) qui signifie </a:t>
            </a:r>
            <a:r>
              <a:rPr lang="fr-FR" dirty="0" smtClean="0"/>
              <a:t>qu‘elles </a:t>
            </a:r>
            <a:r>
              <a:rPr lang="fr-FR" dirty="0"/>
              <a:t>sont déconnectés des études </a:t>
            </a:r>
            <a:r>
              <a:rPr lang="fr-FR" dirty="0" smtClean="0"/>
              <a:t>réelles par le </a:t>
            </a:r>
            <a:r>
              <a:rPr lang="fr-FR" dirty="0"/>
              <a:t>temps et / ou </a:t>
            </a:r>
            <a:r>
              <a:rPr lang="fr-FR" dirty="0" smtClean="0"/>
              <a:t>le lieu. La Bonne </a:t>
            </a:r>
            <a:r>
              <a:rPr lang="fr-FR" dirty="0"/>
              <a:t>pratique aurait été d'utiliser les données de contrôle historiques pour </a:t>
            </a:r>
            <a:r>
              <a:rPr lang="fr-FR" dirty="0" smtClean="0"/>
              <a:t>la même </a:t>
            </a:r>
            <a:r>
              <a:rPr lang="fr-FR" dirty="0"/>
              <a:t>souche de souris, utilisés dans le même laboratoire, recueillies au cours des 5 dernières années </a:t>
            </a:r>
            <a:r>
              <a:rPr lang="fr-FR" dirty="0" smtClean="0"/>
              <a:t>avant l'étude</a:t>
            </a:r>
            <a:r>
              <a:rPr lang="fr-FR" dirty="0"/>
              <a:t>, et idéalement </a:t>
            </a:r>
            <a:r>
              <a:rPr lang="fr-FR" dirty="0" smtClean="0"/>
              <a:t>évaluées </a:t>
            </a:r>
            <a:r>
              <a:rPr lang="fr-FR" dirty="0"/>
              <a:t>par le même pathologiste </a:t>
            </a:r>
            <a:r>
              <a:rPr lang="fr-FR" dirty="0" smtClean="0"/>
              <a:t>que dans </a:t>
            </a:r>
            <a:r>
              <a:rPr lang="fr-FR" dirty="0"/>
              <a:t>l'étude.</a:t>
            </a:r>
            <a:endParaRPr lang="fr-FR" dirty="0"/>
          </a:p>
        </p:txBody>
      </p:sp>
    </p:spTree>
    <p:extLst>
      <p:ext uri="{BB962C8B-B14F-4D97-AF65-F5344CB8AC3E}">
        <p14:creationId xmlns:p14="http://schemas.microsoft.com/office/powerpoint/2010/main" val="2166556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9956" y="26989"/>
            <a:ext cx="10970684" cy="1433512"/>
          </a:xfrm>
        </p:spPr>
        <p:txBody>
          <a:bodyPr/>
          <a:lstStyle/>
          <a:p>
            <a:r>
              <a:rPr lang="fr-FR" sz="2200" b="1" dirty="0"/>
              <a:t>Comparaison des données des cinq études de cancérogénicité de la souris valides utilisées dans le RAR Addendum </a:t>
            </a:r>
            <a:r>
              <a:rPr lang="fr-FR" sz="2200" b="1" dirty="0" smtClean="0"/>
              <a:t>2015 par </a:t>
            </a:r>
            <a:r>
              <a:rPr lang="fr-FR" sz="2200" b="1" dirty="0"/>
              <a:t>rapport à l'historique de Charles River</a:t>
            </a:r>
            <a:br>
              <a:rPr lang="fr-FR" sz="2200" b="1" dirty="0"/>
            </a:br>
            <a:endParaRPr lang="fr-FR" sz="2200" b="1" dirty="0"/>
          </a:p>
        </p:txBody>
      </p:sp>
      <p:pic>
        <p:nvPicPr>
          <p:cNvPr id="4" name="Espace réservé du contenu 3"/>
          <p:cNvPicPr>
            <a:picLocks noGrp="1" noChangeAspect="1"/>
          </p:cNvPicPr>
          <p:nvPr>
            <p:ph idx="1"/>
          </p:nvPr>
        </p:nvPicPr>
        <p:blipFill rotWithShape="1">
          <a:blip r:embed="rId2"/>
          <a:srcRect l="20834" t="28065" r="10651" b="13305"/>
          <a:stretch/>
        </p:blipFill>
        <p:spPr>
          <a:xfrm>
            <a:off x="818601" y="1460501"/>
            <a:ext cx="9868279" cy="4747794"/>
          </a:xfrm>
          <a:prstGeom prst="rect">
            <a:avLst/>
          </a:prstGeom>
        </p:spPr>
      </p:pic>
    </p:spTree>
    <p:extLst>
      <p:ext uri="{BB962C8B-B14F-4D97-AF65-F5344CB8AC3E}">
        <p14:creationId xmlns:p14="http://schemas.microsoft.com/office/powerpoint/2010/main" val="180466162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Toxicité excessive ?</a:t>
            </a:r>
            <a:endParaRPr lang="fr-FR" dirty="0"/>
          </a:p>
        </p:txBody>
      </p:sp>
      <p:sp>
        <p:nvSpPr>
          <p:cNvPr id="3" name="Espace réservé du contenu 2"/>
          <p:cNvSpPr>
            <a:spLocks noGrp="1"/>
          </p:cNvSpPr>
          <p:nvPr>
            <p:ph idx="1"/>
          </p:nvPr>
        </p:nvSpPr>
        <p:spPr/>
        <p:txBody>
          <a:bodyPr/>
          <a:lstStyle/>
          <a:p>
            <a:r>
              <a:rPr lang="fr-FR" sz="2800" dirty="0"/>
              <a:t>Un autre argument utilisé dans l'addendum </a:t>
            </a:r>
            <a:r>
              <a:rPr lang="fr-FR" sz="2800" dirty="0" smtClean="0"/>
              <a:t>pour </a:t>
            </a:r>
            <a:r>
              <a:rPr lang="fr-FR" sz="2800" dirty="0"/>
              <a:t>rejeter les conclusions importantes </a:t>
            </a:r>
            <a:r>
              <a:rPr lang="fr-FR" sz="2800" dirty="0" smtClean="0"/>
              <a:t>sur cancérogénicité animale est celui de la «toxicité </a:t>
            </a:r>
            <a:r>
              <a:rPr lang="fr-FR" sz="2800" dirty="0"/>
              <a:t>excessive» (p. ii) </a:t>
            </a:r>
            <a:r>
              <a:rPr lang="fr-FR" sz="2800" dirty="0" smtClean="0"/>
              <a:t>ou du </a:t>
            </a:r>
            <a:r>
              <a:rPr lang="fr-FR" sz="2800" dirty="0"/>
              <a:t>«phénomène à forte dose" (p.36</a:t>
            </a:r>
            <a:r>
              <a:rPr lang="fr-FR" sz="2800" dirty="0" smtClean="0"/>
              <a:t>).</a:t>
            </a:r>
          </a:p>
          <a:p>
            <a:r>
              <a:rPr lang="fr-FR" sz="2800" dirty="0"/>
              <a:t>Le </a:t>
            </a:r>
            <a:r>
              <a:rPr lang="fr-FR" sz="2800" dirty="0" err="1"/>
              <a:t>BfR</a:t>
            </a:r>
            <a:r>
              <a:rPr lang="fr-FR" sz="2800" dirty="0"/>
              <a:t> se réfère à une dose supérieure de 1,000 mg / kg qui ne devrait pas être dépassée dans les études animales</a:t>
            </a:r>
            <a:r>
              <a:rPr lang="fr-FR" sz="2800" dirty="0" smtClean="0"/>
              <a:t>. Ici</a:t>
            </a:r>
            <a:r>
              <a:rPr lang="fr-FR" sz="2800" dirty="0"/>
              <a:t>, il convient de noter qu'une dose maximale de 1000 mg / kg est mentionné dans le guide de </a:t>
            </a:r>
            <a:r>
              <a:rPr lang="fr-FR" sz="2800" dirty="0" smtClean="0"/>
              <a:t>l'OCDE pour les études </a:t>
            </a:r>
            <a:r>
              <a:rPr lang="fr-FR" sz="2800" dirty="0"/>
              <a:t>de toxicité chronique (2009b OCDE), mais pas dans la ligne directrice de l'OCDE </a:t>
            </a:r>
            <a:r>
              <a:rPr lang="fr-FR" sz="2800" dirty="0" smtClean="0"/>
              <a:t>pour les études </a:t>
            </a:r>
            <a:r>
              <a:rPr lang="fr-FR" sz="2800" dirty="0"/>
              <a:t>de cancérogénicité (liste 2009a OCDE). En d'autres termes, aucune limite de dose maximale est définie </a:t>
            </a:r>
            <a:r>
              <a:rPr lang="fr-FR" sz="2800" dirty="0" smtClean="0"/>
              <a:t>pour études </a:t>
            </a:r>
            <a:r>
              <a:rPr lang="fr-FR" sz="2800" dirty="0"/>
              <a:t>de </a:t>
            </a:r>
            <a:r>
              <a:rPr lang="fr-FR" sz="2800" dirty="0" smtClean="0"/>
              <a:t>cancérogénicité !</a:t>
            </a:r>
          </a:p>
          <a:p>
            <a:endParaRPr lang="fr-FR" sz="2000" dirty="0"/>
          </a:p>
        </p:txBody>
      </p:sp>
    </p:spTree>
    <p:extLst>
      <p:ext uri="{BB962C8B-B14F-4D97-AF65-F5344CB8AC3E}">
        <p14:creationId xmlns:p14="http://schemas.microsoft.com/office/powerpoint/2010/main" val="27721458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t>Les résultats des études épidémiologiques aussi niées par le RAR !</a:t>
            </a:r>
            <a:r>
              <a:rPr lang="fr-FR" sz="3600" dirty="0" smtClean="0"/>
              <a:t> </a:t>
            </a:r>
            <a:endParaRPr lang="fr-FR" sz="3600" dirty="0"/>
          </a:p>
        </p:txBody>
      </p:sp>
      <p:sp>
        <p:nvSpPr>
          <p:cNvPr id="3" name="Espace réservé du contenu 2"/>
          <p:cNvSpPr>
            <a:spLocks noGrp="1"/>
          </p:cNvSpPr>
          <p:nvPr>
            <p:ph idx="1"/>
          </p:nvPr>
        </p:nvSpPr>
        <p:spPr>
          <a:xfrm>
            <a:off x="609601" y="1227221"/>
            <a:ext cx="10970684" cy="4524375"/>
          </a:xfrm>
        </p:spPr>
        <p:txBody>
          <a:bodyPr/>
          <a:lstStyle/>
          <a:p>
            <a:r>
              <a:rPr lang="en-GB" sz="2400" dirty="0" smtClean="0"/>
              <a:t>La </a:t>
            </a:r>
            <a:r>
              <a:rPr lang="en-GB" sz="2400" dirty="0" err="1"/>
              <a:t>méthodologie</a:t>
            </a:r>
            <a:r>
              <a:rPr lang="en-GB" sz="2400" dirty="0"/>
              <a:t> des </a:t>
            </a:r>
            <a:r>
              <a:rPr lang="en-GB" sz="2400" dirty="0" err="1"/>
              <a:t>études</a:t>
            </a:r>
            <a:r>
              <a:rPr lang="en-GB" sz="2400" dirty="0"/>
              <a:t> </a:t>
            </a:r>
            <a:r>
              <a:rPr lang="en-GB" sz="2400" dirty="0" err="1"/>
              <a:t>épidémiologiques</a:t>
            </a:r>
            <a:r>
              <a:rPr lang="en-GB" sz="2400" dirty="0"/>
              <a:t> </a:t>
            </a:r>
            <a:r>
              <a:rPr lang="en-GB" sz="2400" dirty="0" err="1"/>
              <a:t>cas</a:t>
            </a:r>
            <a:r>
              <a:rPr lang="en-GB" sz="2400" dirty="0"/>
              <a:t> </a:t>
            </a:r>
            <a:r>
              <a:rPr lang="en-GB" sz="2400" dirty="0" err="1"/>
              <a:t>contrôles</a:t>
            </a:r>
            <a:r>
              <a:rPr lang="en-GB" sz="2400" dirty="0"/>
              <a:t> </a:t>
            </a:r>
            <a:r>
              <a:rPr lang="en-GB" sz="2400" dirty="0" err="1" smtClean="0"/>
              <a:t>comprend</a:t>
            </a:r>
            <a:r>
              <a:rPr lang="en-GB" sz="2400" dirty="0" smtClean="0"/>
              <a:t> </a:t>
            </a:r>
            <a:r>
              <a:rPr lang="en-GB" sz="2400" dirty="0" err="1"/>
              <a:t>l’utilisation</a:t>
            </a:r>
            <a:r>
              <a:rPr lang="en-GB" sz="2400" dirty="0"/>
              <a:t> d’un questionnaire </a:t>
            </a:r>
            <a:r>
              <a:rPr lang="en-GB" sz="2400" dirty="0" err="1" smtClean="0"/>
              <a:t>standardisé</a:t>
            </a:r>
            <a:r>
              <a:rPr lang="en-GB" sz="2400" dirty="0" smtClean="0"/>
              <a:t> </a:t>
            </a:r>
            <a:r>
              <a:rPr lang="en-GB" sz="2400" dirty="0"/>
              <a:t>pour </a:t>
            </a:r>
            <a:r>
              <a:rPr lang="en-GB" sz="2400" dirty="0" err="1"/>
              <a:t>interroger</a:t>
            </a:r>
            <a:r>
              <a:rPr lang="en-GB" sz="2400" dirty="0"/>
              <a:t> un </a:t>
            </a:r>
            <a:r>
              <a:rPr lang="en-GB" sz="2400" dirty="0" err="1"/>
              <a:t>groupe</a:t>
            </a:r>
            <a:r>
              <a:rPr lang="en-GB" sz="2400" dirty="0"/>
              <a:t> de patients </a:t>
            </a:r>
            <a:r>
              <a:rPr lang="en-GB" sz="2400" dirty="0" err="1"/>
              <a:t>souffrant</a:t>
            </a:r>
            <a:r>
              <a:rPr lang="en-GB" sz="2400" dirty="0"/>
              <a:t> </a:t>
            </a:r>
            <a:r>
              <a:rPr lang="en-GB" sz="2400" dirty="0" err="1"/>
              <a:t>d’une</a:t>
            </a:r>
            <a:r>
              <a:rPr lang="en-GB" sz="2400" dirty="0"/>
              <a:t> </a:t>
            </a:r>
            <a:r>
              <a:rPr lang="en-GB" sz="2400" dirty="0" err="1"/>
              <a:t>maladie</a:t>
            </a:r>
            <a:r>
              <a:rPr lang="en-GB" sz="2400" dirty="0"/>
              <a:t> sur </a:t>
            </a:r>
            <a:r>
              <a:rPr lang="en-GB" sz="2400" dirty="0" err="1"/>
              <a:t>chaque</a:t>
            </a:r>
            <a:r>
              <a:rPr lang="en-GB" sz="2400" dirty="0"/>
              <a:t> </a:t>
            </a:r>
            <a:r>
              <a:rPr lang="en-GB" sz="2400" dirty="0" err="1"/>
              <a:t>facteur</a:t>
            </a:r>
            <a:r>
              <a:rPr lang="en-GB" sz="2400" dirty="0"/>
              <a:t> </a:t>
            </a:r>
            <a:r>
              <a:rPr lang="en-GB" sz="2400" dirty="0" err="1"/>
              <a:t>pouvant</a:t>
            </a:r>
            <a:r>
              <a:rPr lang="en-GB" sz="2400" dirty="0"/>
              <a:t> </a:t>
            </a:r>
            <a:r>
              <a:rPr lang="en-GB" sz="2400" dirty="0" err="1"/>
              <a:t>avoir</a:t>
            </a:r>
            <a:r>
              <a:rPr lang="en-GB" sz="2400" dirty="0"/>
              <a:t> </a:t>
            </a:r>
            <a:r>
              <a:rPr lang="en-GB" sz="2400" dirty="0" err="1"/>
              <a:t>contribué</a:t>
            </a:r>
            <a:r>
              <a:rPr lang="en-GB" sz="2400" dirty="0"/>
              <a:t> à </a:t>
            </a:r>
            <a:r>
              <a:rPr lang="en-GB" sz="2400" dirty="0" err="1"/>
              <a:t>cette</a:t>
            </a:r>
            <a:r>
              <a:rPr lang="en-GB" sz="2400" dirty="0"/>
              <a:t> </a:t>
            </a:r>
            <a:r>
              <a:rPr lang="en-GB" sz="2400" dirty="0" err="1"/>
              <a:t>maladie</a:t>
            </a:r>
            <a:r>
              <a:rPr lang="en-GB" sz="2400" dirty="0"/>
              <a:t>. </a:t>
            </a:r>
            <a:r>
              <a:rPr lang="en-GB" sz="2400" dirty="0" err="1"/>
              <a:t>Normalement</a:t>
            </a:r>
            <a:r>
              <a:rPr lang="en-GB" sz="2400" dirty="0"/>
              <a:t> la procedure </a:t>
            </a:r>
            <a:r>
              <a:rPr lang="en-GB" sz="2400" dirty="0" err="1"/>
              <a:t>consiste</a:t>
            </a:r>
            <a:r>
              <a:rPr lang="en-GB" sz="2400" dirty="0"/>
              <a:t> à </a:t>
            </a:r>
            <a:r>
              <a:rPr lang="en-GB" sz="2400" dirty="0" err="1"/>
              <a:t>interroger</a:t>
            </a:r>
            <a:r>
              <a:rPr lang="en-GB" sz="2400" dirty="0"/>
              <a:t> les patients sur </a:t>
            </a:r>
            <a:r>
              <a:rPr lang="en-GB" sz="2400" dirty="0" err="1"/>
              <a:t>leurs</a:t>
            </a:r>
            <a:r>
              <a:rPr lang="en-GB" sz="2400" dirty="0"/>
              <a:t> </a:t>
            </a:r>
            <a:r>
              <a:rPr lang="en-GB" sz="2400" dirty="0" err="1"/>
              <a:t>activités</a:t>
            </a:r>
            <a:r>
              <a:rPr lang="en-GB" sz="2400" dirty="0"/>
              <a:t> </a:t>
            </a:r>
            <a:r>
              <a:rPr lang="en-GB" sz="2400" dirty="0" err="1"/>
              <a:t>professionnelles</a:t>
            </a:r>
            <a:r>
              <a:rPr lang="en-GB" sz="2400" dirty="0"/>
              <a:t> et à examiner </a:t>
            </a:r>
            <a:r>
              <a:rPr lang="en-GB" sz="2400" dirty="0" err="1"/>
              <a:t>chaque</a:t>
            </a:r>
            <a:r>
              <a:rPr lang="en-GB" sz="2400" dirty="0"/>
              <a:t> </a:t>
            </a:r>
            <a:r>
              <a:rPr lang="en-GB" sz="2400" dirty="0" err="1"/>
              <a:t>domaine</a:t>
            </a:r>
            <a:r>
              <a:rPr lang="en-GB" sz="2400" dirty="0"/>
              <a:t> </a:t>
            </a:r>
            <a:r>
              <a:rPr lang="en-GB" sz="2400" dirty="0" err="1"/>
              <a:t>professionel</a:t>
            </a:r>
            <a:r>
              <a:rPr lang="en-GB" sz="2400" dirty="0"/>
              <a:t> pour y </a:t>
            </a:r>
            <a:r>
              <a:rPr lang="en-GB" sz="2400" dirty="0" err="1"/>
              <a:t>rechercher</a:t>
            </a:r>
            <a:r>
              <a:rPr lang="en-GB" sz="2400" dirty="0"/>
              <a:t> de </a:t>
            </a:r>
            <a:r>
              <a:rPr lang="en-GB" sz="2400" dirty="0" err="1"/>
              <a:t>possibles</a:t>
            </a:r>
            <a:r>
              <a:rPr lang="en-GB" sz="2400" dirty="0"/>
              <a:t> </a:t>
            </a:r>
            <a:r>
              <a:rPr lang="en-GB" sz="2400" dirty="0" err="1"/>
              <a:t>facteurs</a:t>
            </a:r>
            <a:r>
              <a:rPr lang="en-GB" sz="2400" dirty="0"/>
              <a:t> de </a:t>
            </a:r>
            <a:r>
              <a:rPr lang="en-GB" sz="2400" dirty="0" smtClean="0"/>
              <a:t>risqué. </a:t>
            </a:r>
            <a:r>
              <a:rPr lang="en-GB" sz="2400" dirty="0"/>
              <a:t>Les </a:t>
            </a:r>
            <a:r>
              <a:rPr lang="en-GB" sz="2400" dirty="0" err="1"/>
              <a:t>même</a:t>
            </a:r>
            <a:r>
              <a:rPr lang="en-GB" sz="2400" dirty="0"/>
              <a:t> </a:t>
            </a:r>
            <a:r>
              <a:rPr lang="en-GB" sz="2400" dirty="0" err="1"/>
              <a:t>facteurs</a:t>
            </a:r>
            <a:r>
              <a:rPr lang="en-GB" sz="2400" dirty="0"/>
              <a:t> de </a:t>
            </a:r>
            <a:r>
              <a:rPr lang="en-GB" sz="2400" dirty="0" err="1"/>
              <a:t>risque</a:t>
            </a:r>
            <a:r>
              <a:rPr lang="en-GB" sz="2400" dirty="0"/>
              <a:t> </a:t>
            </a:r>
            <a:r>
              <a:rPr lang="en-GB" sz="2400" dirty="0" err="1"/>
              <a:t>sont</a:t>
            </a:r>
            <a:r>
              <a:rPr lang="en-GB" sz="2400" dirty="0"/>
              <a:t> </a:t>
            </a:r>
            <a:r>
              <a:rPr lang="en-GB" sz="2400" dirty="0" err="1" smtClean="0"/>
              <a:t>pris</a:t>
            </a:r>
            <a:r>
              <a:rPr lang="en-GB" sz="2400" dirty="0" smtClean="0"/>
              <a:t> </a:t>
            </a:r>
            <a:r>
              <a:rPr lang="en-GB" sz="2400" dirty="0" err="1"/>
              <a:t>en</a:t>
            </a:r>
            <a:r>
              <a:rPr lang="en-GB" sz="2400" dirty="0"/>
              <a:t> </a:t>
            </a:r>
            <a:r>
              <a:rPr lang="en-GB" sz="2400" dirty="0" err="1"/>
              <a:t>compte</a:t>
            </a:r>
            <a:r>
              <a:rPr lang="en-GB" sz="2400" dirty="0"/>
              <a:t> pour les </a:t>
            </a:r>
            <a:r>
              <a:rPr lang="en-GB" sz="2400" dirty="0" err="1"/>
              <a:t>activités</a:t>
            </a:r>
            <a:r>
              <a:rPr lang="en-GB" sz="2400" dirty="0"/>
              <a:t> non </a:t>
            </a:r>
            <a:r>
              <a:rPr lang="en-GB" sz="2400" dirty="0" err="1" smtClean="0"/>
              <a:t>professionelles</a:t>
            </a:r>
            <a:r>
              <a:rPr lang="en-GB" sz="2400" dirty="0" smtClean="0"/>
              <a:t>. </a:t>
            </a:r>
            <a:r>
              <a:rPr lang="en-GB" sz="2400" dirty="0" err="1" smtClean="0"/>
              <a:t>Ces</a:t>
            </a:r>
            <a:r>
              <a:rPr lang="en-GB" sz="2400" dirty="0" smtClean="0"/>
              <a:t> </a:t>
            </a:r>
            <a:r>
              <a:rPr lang="en-GB" sz="2400" dirty="0" err="1"/>
              <a:t>études</a:t>
            </a:r>
            <a:r>
              <a:rPr lang="en-GB" sz="2400" dirty="0"/>
              <a:t> </a:t>
            </a:r>
            <a:r>
              <a:rPr lang="en-GB" sz="2400" dirty="0" err="1"/>
              <a:t>utilisent</a:t>
            </a:r>
            <a:r>
              <a:rPr lang="en-GB" sz="2400" dirty="0"/>
              <a:t> des questionnaires sur les habitudes </a:t>
            </a:r>
            <a:r>
              <a:rPr lang="en-GB" sz="2400" dirty="0" err="1"/>
              <a:t>alimentaires</a:t>
            </a:r>
            <a:r>
              <a:rPr lang="en-GB" sz="2400" dirty="0"/>
              <a:t> </a:t>
            </a:r>
            <a:r>
              <a:rPr lang="en-GB" sz="2400" dirty="0" err="1"/>
              <a:t>ou</a:t>
            </a:r>
            <a:r>
              <a:rPr lang="en-GB" sz="2400" dirty="0"/>
              <a:t> le </a:t>
            </a:r>
            <a:r>
              <a:rPr lang="en-GB" sz="2400" dirty="0" err="1"/>
              <a:t>tabagisme</a:t>
            </a:r>
            <a:r>
              <a:rPr lang="en-GB" sz="2400" dirty="0"/>
              <a:t>. </a:t>
            </a:r>
            <a:r>
              <a:rPr lang="en-GB" sz="2400" dirty="0" err="1"/>
              <a:t>Comme</a:t>
            </a:r>
            <a:r>
              <a:rPr lang="en-GB" sz="2400" dirty="0"/>
              <a:t> des maladies </a:t>
            </a:r>
            <a:r>
              <a:rPr lang="en-GB" sz="2400" dirty="0" err="1"/>
              <a:t>antérieures</a:t>
            </a:r>
            <a:r>
              <a:rPr lang="en-GB" sz="2400" dirty="0"/>
              <a:t> </a:t>
            </a:r>
            <a:r>
              <a:rPr lang="en-GB" sz="2400" dirty="0" err="1"/>
              <a:t>peuvent</a:t>
            </a:r>
            <a:r>
              <a:rPr lang="en-GB" sz="2400" dirty="0"/>
              <a:t> augmenter le </a:t>
            </a:r>
            <a:r>
              <a:rPr lang="en-GB" sz="2400" dirty="0" err="1"/>
              <a:t>risque</a:t>
            </a:r>
            <a:r>
              <a:rPr lang="en-GB" sz="2400" dirty="0"/>
              <a:t> de </a:t>
            </a:r>
            <a:r>
              <a:rPr lang="en-GB" sz="2400" dirty="0" err="1"/>
              <a:t>developper</a:t>
            </a:r>
            <a:r>
              <a:rPr lang="en-GB" sz="2400" dirty="0"/>
              <a:t> la </a:t>
            </a:r>
            <a:r>
              <a:rPr lang="en-GB" sz="2400" dirty="0" err="1"/>
              <a:t>maladie</a:t>
            </a:r>
            <a:r>
              <a:rPr lang="en-GB" sz="2400" dirty="0"/>
              <a:t> </a:t>
            </a:r>
            <a:r>
              <a:rPr lang="en-GB" sz="2400" dirty="0" err="1"/>
              <a:t>étudiée</a:t>
            </a:r>
            <a:r>
              <a:rPr lang="en-GB" sz="2400" dirty="0"/>
              <a:t>, </a:t>
            </a:r>
            <a:r>
              <a:rPr lang="en-GB" sz="2400" dirty="0" err="1" smtClean="0"/>
              <a:t>elles</a:t>
            </a:r>
            <a:r>
              <a:rPr lang="en-GB" sz="2400" dirty="0" smtClean="0"/>
              <a:t> </a:t>
            </a:r>
            <a:r>
              <a:rPr lang="en-GB" sz="2400" dirty="0" err="1"/>
              <a:t>sont</a:t>
            </a:r>
            <a:r>
              <a:rPr lang="en-GB" sz="2400" dirty="0"/>
              <a:t> </a:t>
            </a:r>
            <a:r>
              <a:rPr lang="en-GB" sz="2400" dirty="0" err="1"/>
              <a:t>aussi</a:t>
            </a:r>
            <a:r>
              <a:rPr lang="en-GB" sz="2400" dirty="0"/>
              <a:t> </a:t>
            </a:r>
            <a:r>
              <a:rPr lang="en-GB" sz="2400" dirty="0" err="1"/>
              <a:t>investiguées</a:t>
            </a:r>
            <a:r>
              <a:rPr lang="en-GB" sz="2400" dirty="0"/>
              <a:t>. </a:t>
            </a:r>
            <a:r>
              <a:rPr lang="en-GB" sz="2400" dirty="0" err="1"/>
              <a:t>Enfin</a:t>
            </a:r>
            <a:r>
              <a:rPr lang="en-GB" sz="2400" dirty="0"/>
              <a:t> </a:t>
            </a:r>
            <a:r>
              <a:rPr lang="en-GB" sz="2400" dirty="0" err="1"/>
              <a:t>toute</a:t>
            </a:r>
            <a:r>
              <a:rPr lang="en-GB" sz="2400" dirty="0"/>
              <a:t> </a:t>
            </a:r>
            <a:r>
              <a:rPr lang="en-GB" sz="2400" dirty="0" err="1"/>
              <a:t>étude</a:t>
            </a:r>
            <a:r>
              <a:rPr lang="en-GB" sz="2400" dirty="0"/>
              <a:t> </a:t>
            </a:r>
            <a:r>
              <a:rPr lang="en-GB" sz="2400" dirty="0" err="1" smtClean="0"/>
              <a:t>épidémiologique</a:t>
            </a:r>
            <a:r>
              <a:rPr lang="en-GB" sz="2400" dirty="0" smtClean="0"/>
              <a:t> </a:t>
            </a:r>
            <a:r>
              <a:rPr lang="en-GB" sz="2400" dirty="0" err="1"/>
              <a:t>étudie</a:t>
            </a:r>
            <a:r>
              <a:rPr lang="en-GB" sz="2400" dirty="0"/>
              <a:t> </a:t>
            </a:r>
            <a:r>
              <a:rPr lang="en-GB" sz="2400" dirty="0" err="1"/>
              <a:t>aussi</a:t>
            </a:r>
            <a:r>
              <a:rPr lang="en-GB" sz="2400" dirty="0"/>
              <a:t> le </a:t>
            </a:r>
            <a:r>
              <a:rPr lang="en-GB" sz="2400" dirty="0" err="1"/>
              <a:t>statut</a:t>
            </a:r>
            <a:r>
              <a:rPr lang="en-GB" sz="2400" dirty="0"/>
              <a:t> social</a:t>
            </a:r>
            <a:r>
              <a:rPr lang="en-GB" sz="2400" dirty="0" smtClean="0"/>
              <a:t>. Le </a:t>
            </a:r>
            <a:r>
              <a:rPr lang="en-GB" sz="2400" dirty="0" err="1" smtClean="0"/>
              <a:t>groupe</a:t>
            </a:r>
            <a:r>
              <a:rPr lang="en-GB" sz="2400" dirty="0" smtClean="0"/>
              <a:t> </a:t>
            </a:r>
            <a:r>
              <a:rPr lang="en-GB" sz="2400" dirty="0"/>
              <a:t>de </a:t>
            </a:r>
            <a:r>
              <a:rPr lang="en-GB" sz="2400" dirty="0" err="1"/>
              <a:t>contrôle</a:t>
            </a:r>
            <a:r>
              <a:rPr lang="en-GB" sz="2400" dirty="0"/>
              <a:t> </a:t>
            </a:r>
            <a:r>
              <a:rPr lang="en-GB" sz="2400" dirty="0" err="1"/>
              <a:t>composé</a:t>
            </a:r>
            <a:r>
              <a:rPr lang="en-GB" sz="2400" dirty="0"/>
              <a:t> de </a:t>
            </a:r>
            <a:r>
              <a:rPr lang="en-GB" sz="2400" dirty="0" err="1"/>
              <a:t>personnes</a:t>
            </a:r>
            <a:r>
              <a:rPr lang="en-GB" sz="2400" dirty="0"/>
              <a:t> non </a:t>
            </a:r>
            <a:r>
              <a:rPr lang="en-GB" sz="2400" dirty="0" err="1"/>
              <a:t>atteintes</a:t>
            </a:r>
            <a:r>
              <a:rPr lang="en-GB" sz="2400" dirty="0"/>
              <a:t> par la </a:t>
            </a:r>
            <a:r>
              <a:rPr lang="en-GB" sz="2400" dirty="0" err="1"/>
              <a:t>maladie</a:t>
            </a:r>
            <a:r>
              <a:rPr lang="en-GB" sz="2400" dirty="0"/>
              <a:t> </a:t>
            </a:r>
            <a:r>
              <a:rPr lang="en-GB" sz="2400" dirty="0" err="1"/>
              <a:t>étudiée</a:t>
            </a:r>
            <a:r>
              <a:rPr lang="en-GB" sz="2400" dirty="0"/>
              <a:t> </a:t>
            </a:r>
            <a:r>
              <a:rPr lang="en-GB" sz="2400" dirty="0" err="1"/>
              <a:t>est</a:t>
            </a:r>
            <a:r>
              <a:rPr lang="en-GB" sz="2400" dirty="0"/>
              <a:t> </a:t>
            </a:r>
            <a:r>
              <a:rPr lang="en-GB" sz="2400" dirty="0" err="1"/>
              <a:t>soumis</a:t>
            </a:r>
            <a:r>
              <a:rPr lang="en-GB" sz="2400" dirty="0"/>
              <a:t> à la </a:t>
            </a:r>
            <a:r>
              <a:rPr lang="en-GB" sz="2400" dirty="0" err="1"/>
              <a:t>même</a:t>
            </a:r>
            <a:r>
              <a:rPr lang="en-GB" sz="2400" dirty="0"/>
              <a:t> </a:t>
            </a:r>
            <a:r>
              <a:rPr lang="en-GB" sz="2400" dirty="0" err="1"/>
              <a:t>batterie</a:t>
            </a:r>
            <a:r>
              <a:rPr lang="en-GB" sz="2400" dirty="0"/>
              <a:t> de questions. </a:t>
            </a:r>
            <a:r>
              <a:rPr lang="en-GB" sz="2400" dirty="0" err="1"/>
              <a:t>Quand</a:t>
            </a:r>
            <a:r>
              <a:rPr lang="en-GB" sz="2400" dirty="0"/>
              <a:t> les </a:t>
            </a:r>
            <a:r>
              <a:rPr lang="en-GB" sz="2400" dirty="0" err="1"/>
              <a:t>données</a:t>
            </a:r>
            <a:r>
              <a:rPr lang="en-GB" sz="2400" dirty="0"/>
              <a:t> du </a:t>
            </a:r>
            <a:r>
              <a:rPr lang="en-GB" sz="2400" dirty="0" err="1"/>
              <a:t>groupe</a:t>
            </a:r>
            <a:r>
              <a:rPr lang="en-GB" sz="2400" dirty="0"/>
              <a:t> </a:t>
            </a:r>
            <a:r>
              <a:rPr lang="en-GB" sz="2400" dirty="0" err="1"/>
              <a:t>atteint</a:t>
            </a:r>
            <a:r>
              <a:rPr lang="en-GB" sz="2400" dirty="0"/>
              <a:t> par la </a:t>
            </a:r>
            <a:r>
              <a:rPr lang="en-GB" sz="2400" dirty="0" err="1"/>
              <a:t>maladie</a:t>
            </a:r>
            <a:r>
              <a:rPr lang="en-GB" sz="2400" dirty="0"/>
              <a:t> </a:t>
            </a:r>
            <a:r>
              <a:rPr lang="en-GB" sz="2400" dirty="0" err="1"/>
              <a:t>montre</a:t>
            </a:r>
            <a:r>
              <a:rPr lang="en-GB" sz="2400" dirty="0"/>
              <a:t> </a:t>
            </a:r>
            <a:r>
              <a:rPr lang="en-GB" sz="2400" dirty="0" err="1"/>
              <a:t>une</a:t>
            </a:r>
            <a:r>
              <a:rPr lang="en-GB" sz="2400" dirty="0"/>
              <a:t> incidence plus </a:t>
            </a:r>
            <a:r>
              <a:rPr lang="en-GB" sz="2400" dirty="0" err="1"/>
              <a:t>élevée</a:t>
            </a:r>
            <a:r>
              <a:rPr lang="en-GB" sz="2400" dirty="0"/>
              <a:t> </a:t>
            </a:r>
            <a:r>
              <a:rPr lang="en-GB" sz="2400" dirty="0" err="1"/>
              <a:t>statistiquement</a:t>
            </a:r>
            <a:r>
              <a:rPr lang="en-GB" sz="2400" dirty="0"/>
              <a:t> </a:t>
            </a:r>
            <a:r>
              <a:rPr lang="en-GB" sz="2400" dirty="0" err="1"/>
              <a:t>significative</a:t>
            </a:r>
            <a:r>
              <a:rPr lang="en-GB" sz="2400" dirty="0"/>
              <a:t> pour un </a:t>
            </a:r>
            <a:r>
              <a:rPr lang="en-GB" sz="2400" dirty="0" err="1"/>
              <a:t>facteur</a:t>
            </a:r>
            <a:r>
              <a:rPr lang="en-GB" sz="2400" dirty="0"/>
              <a:t> de </a:t>
            </a:r>
            <a:r>
              <a:rPr lang="en-GB" sz="2400" dirty="0" err="1"/>
              <a:t>risque</a:t>
            </a:r>
            <a:r>
              <a:rPr lang="en-GB" sz="2400" dirty="0"/>
              <a:t> </a:t>
            </a:r>
            <a:r>
              <a:rPr lang="en-GB" sz="2400" dirty="0" err="1"/>
              <a:t>potentiel</a:t>
            </a:r>
            <a:r>
              <a:rPr lang="en-GB" sz="2400" dirty="0"/>
              <a:t>, </a:t>
            </a:r>
            <a:r>
              <a:rPr lang="en-GB" sz="2400" dirty="0" err="1"/>
              <a:t>ceci</a:t>
            </a:r>
            <a:r>
              <a:rPr lang="en-GB" sz="2400" dirty="0"/>
              <a:t> </a:t>
            </a:r>
            <a:r>
              <a:rPr lang="en-GB" sz="2400" dirty="0" err="1"/>
              <a:t>peut</a:t>
            </a:r>
            <a:r>
              <a:rPr lang="en-GB" sz="2400" dirty="0"/>
              <a:t> </a:t>
            </a:r>
            <a:r>
              <a:rPr lang="en-GB" sz="2400" dirty="0" err="1"/>
              <a:t>indiquer</a:t>
            </a:r>
            <a:r>
              <a:rPr lang="en-GB" sz="2400" dirty="0"/>
              <a:t> que </a:t>
            </a:r>
            <a:r>
              <a:rPr lang="en-GB" sz="2400" dirty="0" err="1"/>
              <a:t>ce</a:t>
            </a:r>
            <a:r>
              <a:rPr lang="en-GB" sz="2400" dirty="0"/>
              <a:t> </a:t>
            </a:r>
            <a:r>
              <a:rPr lang="en-GB" sz="2400" dirty="0" err="1"/>
              <a:t>facteur</a:t>
            </a:r>
            <a:r>
              <a:rPr lang="en-GB" sz="2400" dirty="0"/>
              <a:t> </a:t>
            </a:r>
            <a:r>
              <a:rPr lang="en-GB" sz="2400" dirty="0" err="1"/>
              <a:t>pourrait</a:t>
            </a:r>
            <a:r>
              <a:rPr lang="en-GB" sz="2400" dirty="0"/>
              <a:t> </a:t>
            </a:r>
            <a:r>
              <a:rPr lang="en-GB" sz="2400" dirty="0" err="1"/>
              <a:t>être</a:t>
            </a:r>
            <a:r>
              <a:rPr lang="en-GB" sz="2400" dirty="0"/>
              <a:t> un </a:t>
            </a:r>
            <a:r>
              <a:rPr lang="en-GB" sz="2400" dirty="0" err="1"/>
              <a:t>facteur</a:t>
            </a:r>
            <a:r>
              <a:rPr lang="en-GB" sz="2400" dirty="0"/>
              <a:t> de </a:t>
            </a:r>
            <a:r>
              <a:rPr lang="en-GB" sz="2400" dirty="0" err="1"/>
              <a:t>risque</a:t>
            </a:r>
            <a:r>
              <a:rPr lang="en-GB" sz="2400" dirty="0"/>
              <a:t> </a:t>
            </a:r>
            <a:r>
              <a:rPr lang="en-GB" sz="2400" dirty="0" err="1"/>
              <a:t>contribuant</a:t>
            </a:r>
            <a:r>
              <a:rPr lang="en-GB" sz="2400" dirty="0"/>
              <a:t> à la </a:t>
            </a:r>
            <a:r>
              <a:rPr lang="en-GB" sz="2400" dirty="0" err="1"/>
              <a:t>maladie</a:t>
            </a:r>
            <a:r>
              <a:rPr lang="en-GB" sz="2400" dirty="0"/>
              <a:t> </a:t>
            </a:r>
            <a:r>
              <a:rPr lang="en-GB" sz="2400" dirty="0" err="1"/>
              <a:t>étudiée</a:t>
            </a:r>
            <a:r>
              <a:rPr lang="en-GB" sz="2400" dirty="0"/>
              <a:t>.</a:t>
            </a:r>
            <a:endParaRPr lang="fr-FR" sz="2400" dirty="0"/>
          </a:p>
          <a:p>
            <a:endParaRPr lang="fr-FR" sz="2400" dirty="0"/>
          </a:p>
          <a:p>
            <a:endParaRPr lang="fr-FR" sz="2400" dirty="0"/>
          </a:p>
        </p:txBody>
      </p:sp>
    </p:spTree>
    <p:extLst>
      <p:ext uri="{BB962C8B-B14F-4D97-AF65-F5344CB8AC3E}">
        <p14:creationId xmlns:p14="http://schemas.microsoft.com/office/powerpoint/2010/main" val="2054087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Rappel</a:t>
            </a:r>
            <a:endParaRPr lang="fr-FR" dirty="0"/>
          </a:p>
        </p:txBody>
      </p:sp>
      <p:sp>
        <p:nvSpPr>
          <p:cNvPr id="3" name="Espace réservé du contenu 2"/>
          <p:cNvSpPr>
            <a:spLocks noGrp="1"/>
          </p:cNvSpPr>
          <p:nvPr>
            <p:ph idx="1"/>
          </p:nvPr>
        </p:nvSpPr>
        <p:spPr>
          <a:xfrm>
            <a:off x="609601" y="1363132"/>
            <a:ext cx="10970684" cy="4524375"/>
          </a:xfrm>
        </p:spPr>
        <p:txBody>
          <a:bodyPr/>
          <a:lstStyle/>
          <a:p>
            <a:r>
              <a:rPr lang="fr-FR" sz="2800" dirty="0" smtClean="0"/>
              <a:t>L’autorisation du glyphosate dans l’UE arrive à son terme. Pour pouvoir être à nouveau autorisée cette substance active ne doit pas être classée ( entre autre) cancérogène certain ou probable </a:t>
            </a:r>
            <a:r>
              <a:rPr lang="fr-FR" sz="2800" dirty="0"/>
              <a:t>( </a:t>
            </a:r>
            <a:r>
              <a:rPr lang="fr-FR" sz="2800" dirty="0" smtClean="0"/>
              <a:t>Règlement </a:t>
            </a:r>
            <a:r>
              <a:rPr lang="fr-FR" sz="2800" dirty="0"/>
              <a:t>1107/2009; </a:t>
            </a:r>
            <a:r>
              <a:rPr lang="fr-FR" sz="2800" dirty="0" smtClean="0"/>
              <a:t>Annexe </a:t>
            </a:r>
            <a:r>
              <a:rPr lang="fr-FR" sz="2800" dirty="0"/>
              <a:t>II, </a:t>
            </a:r>
            <a:r>
              <a:rPr lang="fr-FR" sz="2800" dirty="0" smtClean="0"/>
              <a:t>3.6.3 ).</a:t>
            </a:r>
          </a:p>
          <a:p>
            <a:r>
              <a:rPr lang="fr-FR" sz="2800" dirty="0" smtClean="0"/>
              <a:t>Le Règlement considère comme ‘probablement cancérogène’  une substance pour </a:t>
            </a:r>
            <a:r>
              <a:rPr lang="fr-FR" sz="2800" dirty="0"/>
              <a:t>laquelle ‘Un lien de causalité a été établi entre </a:t>
            </a:r>
            <a:r>
              <a:rPr lang="fr-FR" sz="2800" dirty="0" smtClean="0"/>
              <a:t>l'agent et </a:t>
            </a:r>
            <a:r>
              <a:rPr lang="fr-FR" sz="2800" dirty="0"/>
              <a:t>une incidence accrue de néoplasmes malins ou d'une combinaison appropriée </a:t>
            </a:r>
            <a:r>
              <a:rPr lang="fr-FR" sz="2800" dirty="0" smtClean="0"/>
              <a:t>de néoplasmes </a:t>
            </a:r>
            <a:r>
              <a:rPr lang="fr-FR" sz="2800" dirty="0"/>
              <a:t>bénins et malins dans (a) deux ou plusieurs espèces d'animaux ou (b) deux ou </a:t>
            </a:r>
            <a:r>
              <a:rPr lang="fr-FR" sz="2800" dirty="0" smtClean="0"/>
              <a:t>plusieurs des </a:t>
            </a:r>
            <a:r>
              <a:rPr lang="fr-FR" sz="2800" dirty="0"/>
              <a:t>études indépendantes dans une espèce effectuées à des moments différents ou dans des laboratoires différents </a:t>
            </a:r>
            <a:r>
              <a:rPr lang="fr-FR" sz="2800" dirty="0" smtClean="0"/>
              <a:t>ou sous </a:t>
            </a:r>
            <a:r>
              <a:rPr lang="fr-FR" sz="2800" dirty="0"/>
              <a:t>différents </a:t>
            </a:r>
            <a:r>
              <a:rPr lang="fr-FR" sz="2800" dirty="0" smtClean="0"/>
              <a:t>protocoles</a:t>
            </a:r>
          </a:p>
          <a:p>
            <a:r>
              <a:rPr lang="fr-FR" sz="2800" dirty="0" smtClean="0"/>
              <a:t> ( </a:t>
            </a:r>
            <a:r>
              <a:rPr lang="fr-FR" sz="2800" dirty="0" err="1" smtClean="0"/>
              <a:t>cf</a:t>
            </a:r>
            <a:r>
              <a:rPr lang="fr-FR" sz="2800" dirty="0"/>
              <a:t> REG CLP </a:t>
            </a:r>
            <a:r>
              <a:rPr lang="fr-FR" sz="2800" dirty="0" err="1" smtClean="0"/>
              <a:t>Regulation</a:t>
            </a:r>
            <a:r>
              <a:rPr lang="fr-FR" sz="2800" dirty="0" smtClean="0"/>
              <a:t> </a:t>
            </a:r>
            <a:r>
              <a:rPr lang="fr-FR" sz="2800" dirty="0"/>
              <a:t>1272/2008, </a:t>
            </a:r>
            <a:r>
              <a:rPr lang="fr-FR" sz="2800" dirty="0" err="1"/>
              <a:t>Annex</a:t>
            </a:r>
            <a:r>
              <a:rPr lang="fr-FR" sz="2800" dirty="0"/>
              <a:t> </a:t>
            </a:r>
            <a:r>
              <a:rPr lang="fr-FR" sz="2800" dirty="0" smtClean="0"/>
              <a:t>I )</a:t>
            </a:r>
          </a:p>
        </p:txBody>
      </p:sp>
    </p:spTree>
    <p:extLst>
      <p:ext uri="{BB962C8B-B14F-4D97-AF65-F5344CB8AC3E}">
        <p14:creationId xmlns:p14="http://schemas.microsoft.com/office/powerpoint/2010/main" val="30658586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Publication par </a:t>
            </a:r>
            <a:r>
              <a:rPr lang="en-GB" b="1" dirty="0" err="1" smtClean="0"/>
              <a:t>Hardell</a:t>
            </a:r>
            <a:r>
              <a:rPr lang="en-GB" b="1" dirty="0" smtClean="0"/>
              <a:t> </a:t>
            </a:r>
            <a:r>
              <a:rPr lang="en-GB" b="1" dirty="0"/>
              <a:t>et co auteurs ( 2002)</a:t>
            </a:r>
            <a:r>
              <a:rPr lang="fr-FR" dirty="0"/>
              <a:t/>
            </a:r>
            <a:br>
              <a:rPr lang="fr-FR" dirty="0"/>
            </a:br>
            <a:endParaRPr lang="fr-FR" dirty="0"/>
          </a:p>
        </p:txBody>
      </p:sp>
      <p:sp>
        <p:nvSpPr>
          <p:cNvPr id="3" name="Espace réservé du contenu 2"/>
          <p:cNvSpPr>
            <a:spLocks noGrp="1"/>
          </p:cNvSpPr>
          <p:nvPr>
            <p:ph idx="1"/>
          </p:nvPr>
        </p:nvSpPr>
        <p:spPr/>
        <p:txBody>
          <a:bodyPr/>
          <a:lstStyle/>
          <a:p>
            <a:r>
              <a:rPr lang="en-GB" sz="2400" dirty="0" err="1"/>
              <a:t>En</a:t>
            </a:r>
            <a:r>
              <a:rPr lang="en-GB" sz="2400" dirty="0"/>
              <a:t> </a:t>
            </a:r>
            <a:r>
              <a:rPr lang="en-GB" sz="2400" dirty="0" err="1"/>
              <a:t>évaluant</a:t>
            </a:r>
            <a:r>
              <a:rPr lang="en-GB" sz="2400" dirty="0"/>
              <a:t> la publication de </a:t>
            </a:r>
            <a:r>
              <a:rPr lang="en-GB" sz="2400" dirty="0" err="1"/>
              <a:t>Hardell</a:t>
            </a:r>
            <a:r>
              <a:rPr lang="en-GB" sz="2400" dirty="0"/>
              <a:t> et co auteurs le RAR du </a:t>
            </a:r>
            <a:r>
              <a:rPr lang="en-GB" sz="2400" dirty="0" err="1"/>
              <a:t>BfR</a:t>
            </a:r>
            <a:r>
              <a:rPr lang="en-GB" sz="2400" dirty="0"/>
              <a:t> </a:t>
            </a:r>
            <a:r>
              <a:rPr lang="en-GB" sz="2400" dirty="0" err="1"/>
              <a:t>produit</a:t>
            </a:r>
            <a:r>
              <a:rPr lang="en-GB" sz="2400" dirty="0"/>
              <a:t> le </a:t>
            </a:r>
            <a:r>
              <a:rPr lang="en-GB" sz="2400" dirty="0" err="1"/>
              <a:t>texte</a:t>
            </a:r>
            <a:r>
              <a:rPr lang="en-GB" sz="2400" dirty="0"/>
              <a:t> ci </a:t>
            </a:r>
            <a:r>
              <a:rPr lang="en-GB" sz="2400" dirty="0" err="1"/>
              <a:t>dessous</a:t>
            </a:r>
            <a:r>
              <a:rPr lang="en-GB" sz="2400" dirty="0"/>
              <a:t>, </a:t>
            </a:r>
            <a:r>
              <a:rPr lang="en-GB" sz="2400" dirty="0" err="1"/>
              <a:t>accusant</a:t>
            </a:r>
            <a:r>
              <a:rPr lang="en-GB" sz="2400" dirty="0"/>
              <a:t> </a:t>
            </a:r>
            <a:r>
              <a:rPr lang="en-GB" sz="2400" dirty="0" err="1"/>
              <a:t>l’étude</a:t>
            </a:r>
            <a:r>
              <a:rPr lang="en-GB" sz="2400" dirty="0"/>
              <a:t> de ne pas </a:t>
            </a:r>
            <a:r>
              <a:rPr lang="en-GB" sz="2400" dirty="0" err="1"/>
              <a:t>fournir</a:t>
            </a:r>
            <a:r>
              <a:rPr lang="en-GB" sz="2400" dirty="0"/>
              <a:t> </a:t>
            </a:r>
            <a:r>
              <a:rPr lang="en-GB" sz="2400" dirty="0" err="1"/>
              <a:t>d’informations</a:t>
            </a:r>
            <a:r>
              <a:rPr lang="en-GB" sz="2400" dirty="0"/>
              <a:t> sur la </a:t>
            </a:r>
            <a:r>
              <a:rPr lang="en-GB" sz="2400" dirty="0" err="1"/>
              <a:t>durée</a:t>
            </a:r>
            <a:r>
              <a:rPr lang="en-GB" sz="2400" dirty="0"/>
              <a:t> de </a:t>
            </a:r>
            <a:r>
              <a:rPr lang="en-GB" sz="2400" dirty="0" err="1"/>
              <a:t>l’exposition</a:t>
            </a:r>
            <a:r>
              <a:rPr lang="en-GB" sz="2400" dirty="0"/>
              <a:t> , </a:t>
            </a:r>
            <a:r>
              <a:rPr lang="en-GB" sz="2400" dirty="0" err="1"/>
              <a:t>l’historique</a:t>
            </a:r>
            <a:r>
              <a:rPr lang="en-GB" sz="2400" dirty="0"/>
              <a:t> </a:t>
            </a:r>
            <a:r>
              <a:rPr lang="en-GB" sz="2400" dirty="0" err="1"/>
              <a:t>médicale</a:t>
            </a:r>
            <a:r>
              <a:rPr lang="en-GB" sz="2400" dirty="0"/>
              <a:t> </a:t>
            </a:r>
            <a:r>
              <a:rPr lang="en-GB" sz="2400" dirty="0" err="1"/>
              <a:t>ou</a:t>
            </a:r>
            <a:r>
              <a:rPr lang="en-GB" sz="2400" dirty="0"/>
              <a:t> les </a:t>
            </a:r>
            <a:r>
              <a:rPr lang="en-GB" sz="2400" dirty="0" err="1"/>
              <a:t>facteurs</a:t>
            </a:r>
            <a:r>
              <a:rPr lang="en-GB" sz="2400" dirty="0"/>
              <a:t> </a:t>
            </a:r>
            <a:r>
              <a:rPr lang="en-GB" sz="2400" dirty="0" err="1"/>
              <a:t>liés</a:t>
            </a:r>
            <a:r>
              <a:rPr lang="en-GB" sz="2400" dirty="0"/>
              <a:t> au style de vie et </a:t>
            </a:r>
            <a:r>
              <a:rPr lang="en-GB" sz="2400" dirty="0" err="1"/>
              <a:t>conclut</a:t>
            </a:r>
            <a:r>
              <a:rPr lang="en-GB" sz="2400" dirty="0"/>
              <a:t> </a:t>
            </a:r>
            <a:r>
              <a:rPr lang="en-GB" sz="2400" dirty="0" err="1"/>
              <a:t>en</a:t>
            </a:r>
            <a:r>
              <a:rPr lang="en-GB" sz="2400" dirty="0"/>
              <a:t> </a:t>
            </a:r>
            <a:r>
              <a:rPr lang="en-GB" sz="2400" dirty="0" err="1"/>
              <a:t>affirmant</a:t>
            </a:r>
            <a:r>
              <a:rPr lang="en-GB" sz="2400" dirty="0"/>
              <a:t> que </a:t>
            </a:r>
            <a:r>
              <a:rPr lang="en-GB" sz="2400" dirty="0" err="1"/>
              <a:t>l’étude</a:t>
            </a:r>
            <a:r>
              <a:rPr lang="en-GB" sz="2400" dirty="0"/>
              <a:t> </a:t>
            </a:r>
            <a:r>
              <a:rPr lang="en-GB" sz="2400" dirty="0" err="1"/>
              <a:t>est</a:t>
            </a:r>
            <a:r>
              <a:rPr lang="en-GB" sz="2400" dirty="0"/>
              <a:t> </a:t>
            </a:r>
            <a:r>
              <a:rPr lang="en-GB" sz="2400" dirty="0" err="1"/>
              <a:t>en</a:t>
            </a:r>
            <a:r>
              <a:rPr lang="en-GB" sz="2400" dirty="0"/>
              <a:t> consequence </a:t>
            </a:r>
            <a:r>
              <a:rPr lang="en-GB" sz="2400" dirty="0" err="1"/>
              <a:t>insuffisamment</a:t>
            </a:r>
            <a:r>
              <a:rPr lang="en-GB" sz="2400" dirty="0"/>
              <a:t> </a:t>
            </a:r>
            <a:r>
              <a:rPr lang="en-GB" sz="2400" dirty="0" err="1"/>
              <a:t>documentée</a:t>
            </a:r>
            <a:r>
              <a:rPr lang="en-GB" sz="2400" dirty="0"/>
              <a:t> et </a:t>
            </a:r>
            <a:r>
              <a:rPr lang="en-GB" sz="2400" dirty="0" err="1"/>
              <a:t>donc</a:t>
            </a:r>
            <a:r>
              <a:rPr lang="en-GB" sz="2400" dirty="0"/>
              <a:t> non </a:t>
            </a:r>
            <a:r>
              <a:rPr lang="en-GB" sz="2400" dirty="0" err="1"/>
              <a:t>pertinente</a:t>
            </a:r>
            <a:r>
              <a:rPr lang="en-GB" sz="2400" dirty="0"/>
              <a:t> et </a:t>
            </a:r>
            <a:r>
              <a:rPr lang="en-GB" sz="2400" dirty="0" err="1"/>
              <a:t>classée</a:t>
            </a:r>
            <a:r>
              <a:rPr lang="en-GB" sz="2400" dirty="0"/>
              <a:t> 3 </a:t>
            </a:r>
            <a:r>
              <a:rPr lang="en-GB" sz="2400" dirty="0" err="1"/>
              <a:t>selon</a:t>
            </a:r>
            <a:r>
              <a:rPr lang="en-GB" sz="2400" dirty="0"/>
              <a:t> le code de </a:t>
            </a:r>
            <a:r>
              <a:rPr lang="en-GB" sz="2400" dirty="0" err="1" smtClean="0"/>
              <a:t>Klimisch</a:t>
            </a:r>
            <a:r>
              <a:rPr lang="en-GB" sz="2400" dirty="0"/>
              <a:t> </a:t>
            </a:r>
            <a:r>
              <a:rPr lang="en-GB" sz="2400" dirty="0" smtClean="0"/>
              <a:t>(</a:t>
            </a:r>
            <a:r>
              <a:rPr lang="en-GB" sz="2400" dirty="0" err="1" smtClean="0"/>
              <a:t>étude</a:t>
            </a:r>
            <a:r>
              <a:rPr lang="en-GB" sz="2400" dirty="0" smtClean="0"/>
              <a:t> non </a:t>
            </a:r>
            <a:r>
              <a:rPr lang="en-GB" sz="2400" dirty="0" err="1" smtClean="0"/>
              <a:t>fiable</a:t>
            </a:r>
            <a:r>
              <a:rPr lang="en-GB" sz="2400" dirty="0" smtClean="0"/>
              <a:t>). </a:t>
            </a:r>
            <a:endParaRPr lang="fr-FR" sz="2400" dirty="0"/>
          </a:p>
        </p:txBody>
      </p:sp>
      <p:pic>
        <p:nvPicPr>
          <p:cNvPr id="4" name="Picture" descr="Hardell-3.jpg"/>
          <p:cNvPicPr/>
          <p:nvPr/>
        </p:nvPicPr>
        <p:blipFill>
          <a:blip r:embed="rId2"/>
          <a:stretch>
            <a:fillRect/>
          </a:stretch>
        </p:blipFill>
        <p:spPr bwMode="auto">
          <a:xfrm>
            <a:off x="2925578" y="3489158"/>
            <a:ext cx="7084695" cy="3270818"/>
          </a:xfrm>
          <a:prstGeom prst="rect">
            <a:avLst/>
          </a:prstGeom>
          <a:noFill/>
          <a:ln w="9525">
            <a:noFill/>
            <a:miter lim="800000"/>
            <a:headEnd/>
            <a:tailEnd/>
          </a:ln>
        </p:spPr>
      </p:pic>
    </p:spTree>
    <p:extLst>
      <p:ext uri="{BB962C8B-B14F-4D97-AF65-F5344CB8AC3E}">
        <p14:creationId xmlns:p14="http://schemas.microsoft.com/office/powerpoint/2010/main" val="8765822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b="1" dirty="0"/>
              <a:t>Publication par </a:t>
            </a:r>
            <a:r>
              <a:rPr lang="en-GB" b="1" dirty="0" err="1"/>
              <a:t>Hardell</a:t>
            </a:r>
            <a:r>
              <a:rPr lang="en-GB" b="1" dirty="0"/>
              <a:t> et co auteurs ( 2002)</a:t>
            </a:r>
            <a:endParaRPr lang="fr-FR" dirty="0"/>
          </a:p>
        </p:txBody>
      </p:sp>
      <p:sp>
        <p:nvSpPr>
          <p:cNvPr id="3" name="Espace réservé du contenu 2"/>
          <p:cNvSpPr>
            <a:spLocks noGrp="1"/>
          </p:cNvSpPr>
          <p:nvPr>
            <p:ph idx="1"/>
          </p:nvPr>
        </p:nvSpPr>
        <p:spPr>
          <a:xfrm>
            <a:off x="300789" y="1562100"/>
            <a:ext cx="11718758" cy="4524375"/>
          </a:xfrm>
        </p:spPr>
        <p:txBody>
          <a:bodyPr/>
          <a:lstStyle/>
          <a:p>
            <a:r>
              <a:rPr lang="en-GB" sz="2400" dirty="0"/>
              <a:t>Un </a:t>
            </a:r>
            <a:r>
              <a:rPr lang="en-GB" sz="2400" dirty="0" err="1"/>
              <a:t>examen</a:t>
            </a:r>
            <a:r>
              <a:rPr lang="en-GB" sz="2400" dirty="0"/>
              <a:t> </a:t>
            </a:r>
            <a:r>
              <a:rPr lang="en-GB" sz="2400" dirty="0" err="1"/>
              <a:t>détaillé</a:t>
            </a:r>
            <a:r>
              <a:rPr lang="en-GB" sz="2400" dirty="0"/>
              <a:t> de la publication conduit </a:t>
            </a:r>
            <a:r>
              <a:rPr lang="en-GB" sz="2400" dirty="0" err="1"/>
              <a:t>cependant</a:t>
            </a:r>
            <a:r>
              <a:rPr lang="en-GB" sz="2400" dirty="0"/>
              <a:t> a </a:t>
            </a:r>
            <a:r>
              <a:rPr lang="en-GB" sz="2400" dirty="0" err="1"/>
              <a:t>une</a:t>
            </a:r>
            <a:r>
              <a:rPr lang="en-GB" sz="2400" dirty="0"/>
              <a:t> </a:t>
            </a:r>
            <a:r>
              <a:rPr lang="en-GB" sz="2400" dirty="0" err="1"/>
              <a:t>évaluation</a:t>
            </a:r>
            <a:r>
              <a:rPr lang="en-GB" sz="2400" dirty="0"/>
              <a:t> </a:t>
            </a:r>
            <a:r>
              <a:rPr lang="en-GB" sz="2400" dirty="0" err="1"/>
              <a:t>différente</a:t>
            </a:r>
            <a:r>
              <a:rPr lang="en-GB" sz="2400" dirty="0"/>
              <a:t>. </a:t>
            </a:r>
            <a:r>
              <a:rPr lang="en-GB" sz="2400" dirty="0" smtClean="0"/>
              <a:t>Le </a:t>
            </a:r>
            <a:r>
              <a:rPr lang="en-GB" sz="2400" dirty="0" err="1" smtClean="0"/>
              <a:t>paragraphe</a:t>
            </a:r>
            <a:r>
              <a:rPr lang="en-GB" sz="2400" dirty="0" smtClean="0"/>
              <a:t> </a:t>
            </a:r>
            <a:r>
              <a:rPr lang="en-GB" sz="2400" dirty="0" err="1"/>
              <a:t>suivant</a:t>
            </a:r>
            <a:r>
              <a:rPr lang="en-GB" sz="2400" dirty="0"/>
              <a:t> </a:t>
            </a:r>
            <a:r>
              <a:rPr lang="en-GB" sz="2400" dirty="0" err="1"/>
              <a:t>est</a:t>
            </a:r>
            <a:r>
              <a:rPr lang="en-GB" sz="2400" dirty="0"/>
              <a:t> </a:t>
            </a:r>
            <a:r>
              <a:rPr lang="en-GB" sz="2400" dirty="0" err="1" smtClean="0"/>
              <a:t>tiré</a:t>
            </a:r>
            <a:r>
              <a:rPr lang="en-GB" sz="2400" dirty="0" smtClean="0"/>
              <a:t> </a:t>
            </a:r>
            <a:r>
              <a:rPr lang="en-GB" sz="2400" dirty="0"/>
              <a:t>de la page 2 de la publication de </a:t>
            </a:r>
            <a:r>
              <a:rPr lang="en-GB" sz="2400" dirty="0" err="1"/>
              <a:t>Hardel</a:t>
            </a:r>
            <a:r>
              <a:rPr lang="en-GB" sz="2400" dirty="0"/>
              <a:t> et Eriksson de 1999.</a:t>
            </a:r>
            <a:endParaRPr lang="fr-FR" sz="2400" dirty="0"/>
          </a:p>
          <a:p>
            <a:endParaRPr lang="fr-FR" dirty="0"/>
          </a:p>
        </p:txBody>
      </p:sp>
      <p:pic>
        <p:nvPicPr>
          <p:cNvPr id="4" name="Picture" descr="Hard exp26-9.jpg"/>
          <p:cNvPicPr/>
          <p:nvPr/>
        </p:nvPicPr>
        <p:blipFill>
          <a:blip r:embed="rId2"/>
          <a:stretch>
            <a:fillRect/>
          </a:stretch>
        </p:blipFill>
        <p:spPr bwMode="auto">
          <a:xfrm>
            <a:off x="3457876" y="2418347"/>
            <a:ext cx="5914724" cy="4439653"/>
          </a:xfrm>
          <a:prstGeom prst="rect">
            <a:avLst/>
          </a:prstGeom>
          <a:noFill/>
          <a:ln w="9525">
            <a:noFill/>
            <a:miter lim="800000"/>
            <a:headEnd/>
            <a:tailEnd/>
          </a:ln>
        </p:spPr>
      </p:pic>
    </p:spTree>
    <p:extLst>
      <p:ext uri="{BB962C8B-B14F-4D97-AF65-F5344CB8AC3E}">
        <p14:creationId xmlns:p14="http://schemas.microsoft.com/office/powerpoint/2010/main" val="11572056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 même traitement a été appliqué à d’autres études épidémiologiques ! </a:t>
            </a:r>
            <a:endParaRPr lang="fr-FR" dirty="0"/>
          </a:p>
        </p:txBody>
      </p:sp>
      <p:sp>
        <p:nvSpPr>
          <p:cNvPr id="3" name="Espace réservé du contenu 2"/>
          <p:cNvSpPr>
            <a:spLocks noGrp="1"/>
          </p:cNvSpPr>
          <p:nvPr>
            <p:ph idx="1"/>
          </p:nvPr>
        </p:nvSpPr>
        <p:spPr/>
        <p:txBody>
          <a:bodyPr/>
          <a:lstStyle/>
          <a:p>
            <a:r>
              <a:rPr lang="fr-FR" dirty="0" smtClean="0"/>
              <a:t>De </a:t>
            </a:r>
            <a:r>
              <a:rPr lang="fr-FR" dirty="0" err="1" smtClean="0"/>
              <a:t>Roos</a:t>
            </a:r>
            <a:r>
              <a:rPr lang="fr-FR" dirty="0" smtClean="0"/>
              <a:t> et al : </a:t>
            </a:r>
            <a:r>
              <a:rPr lang="fr-FR" dirty="0" err="1" smtClean="0"/>
              <a:t>BfR</a:t>
            </a:r>
            <a:r>
              <a:rPr lang="fr-FR" dirty="0"/>
              <a:t>	</a:t>
            </a:r>
            <a:r>
              <a:rPr lang="fr-FR" dirty="0" smtClean="0"/>
              <a:t>					Reality :  </a:t>
            </a:r>
          </a:p>
          <a:p>
            <a:r>
              <a:rPr lang="fr-FR" dirty="0" smtClean="0"/>
              <a:t> </a:t>
            </a:r>
            <a:endParaRPr lang="fr-FR" dirty="0"/>
          </a:p>
        </p:txBody>
      </p:sp>
      <p:pic>
        <p:nvPicPr>
          <p:cNvPr id="4" name="Picture" descr="De Roos Klimisch.jpg"/>
          <p:cNvPicPr/>
          <p:nvPr/>
        </p:nvPicPr>
        <p:blipFill>
          <a:blip r:embed="rId2"/>
          <a:stretch>
            <a:fillRect/>
          </a:stretch>
        </p:blipFill>
        <p:spPr bwMode="auto">
          <a:xfrm>
            <a:off x="0" y="2276666"/>
            <a:ext cx="5760720" cy="2858135"/>
          </a:xfrm>
          <a:prstGeom prst="rect">
            <a:avLst/>
          </a:prstGeom>
          <a:noFill/>
          <a:ln w="9525">
            <a:noFill/>
            <a:miter lim="800000"/>
            <a:headEnd/>
            <a:tailEnd/>
          </a:ln>
        </p:spPr>
      </p:pic>
      <p:pic>
        <p:nvPicPr>
          <p:cNvPr id="5" name="Picture" descr="De Roos pesticides.jpg"/>
          <p:cNvPicPr/>
          <p:nvPr/>
        </p:nvPicPr>
        <p:blipFill>
          <a:blip r:embed="rId3"/>
          <a:stretch>
            <a:fillRect/>
          </a:stretch>
        </p:blipFill>
        <p:spPr bwMode="auto">
          <a:xfrm>
            <a:off x="7392218" y="2276666"/>
            <a:ext cx="4361815" cy="3199130"/>
          </a:xfrm>
          <a:prstGeom prst="rect">
            <a:avLst/>
          </a:prstGeom>
          <a:noFill/>
          <a:ln w="9525">
            <a:noFill/>
            <a:miter lim="800000"/>
            <a:headEnd/>
            <a:tailEnd/>
          </a:ln>
        </p:spPr>
      </p:pic>
      <p:sp>
        <p:nvSpPr>
          <p:cNvPr id="6" name="Flèche vers le bas 5"/>
          <p:cNvSpPr/>
          <p:nvPr/>
        </p:nvSpPr>
        <p:spPr bwMode="auto">
          <a:xfrm>
            <a:off x="4033586" y="1938878"/>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7" name="Flèche vers le bas 6"/>
          <p:cNvSpPr/>
          <p:nvPr/>
        </p:nvSpPr>
        <p:spPr bwMode="auto">
          <a:xfrm>
            <a:off x="7691185" y="1938878"/>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7063687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Eriksson et al. 2008</a:t>
            </a:r>
            <a:endParaRPr lang="fr-FR" dirty="0"/>
          </a:p>
        </p:txBody>
      </p:sp>
      <p:sp>
        <p:nvSpPr>
          <p:cNvPr id="3" name="Espace réservé du contenu 2"/>
          <p:cNvSpPr>
            <a:spLocks noGrp="1"/>
          </p:cNvSpPr>
          <p:nvPr>
            <p:ph idx="1"/>
          </p:nvPr>
        </p:nvSpPr>
        <p:spPr/>
        <p:txBody>
          <a:bodyPr/>
          <a:lstStyle/>
          <a:p>
            <a:r>
              <a:rPr lang="fr-FR" dirty="0" err="1" smtClean="0"/>
              <a:t>BfR</a:t>
            </a:r>
            <a:r>
              <a:rPr lang="fr-FR" dirty="0" smtClean="0"/>
              <a:t>																Reality  </a:t>
            </a:r>
            <a:endParaRPr lang="fr-FR" dirty="0"/>
          </a:p>
        </p:txBody>
      </p:sp>
      <p:sp>
        <p:nvSpPr>
          <p:cNvPr id="4" name="Flèche vers le bas 3"/>
          <p:cNvSpPr/>
          <p:nvPr/>
        </p:nvSpPr>
        <p:spPr bwMode="auto">
          <a:xfrm>
            <a:off x="1494923" y="1935304"/>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5" name="Flèche vers le bas 4"/>
          <p:cNvSpPr/>
          <p:nvPr/>
        </p:nvSpPr>
        <p:spPr bwMode="auto">
          <a:xfrm>
            <a:off x="9900986" y="1935304"/>
            <a:ext cx="290764" cy="152400"/>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pic>
        <p:nvPicPr>
          <p:cNvPr id="6" name="Picture" descr="Eriksson 2008 Klimisch.jpg"/>
          <p:cNvPicPr/>
          <p:nvPr/>
        </p:nvPicPr>
        <p:blipFill>
          <a:blip r:embed="rId2"/>
          <a:stretch>
            <a:fillRect/>
          </a:stretch>
        </p:blipFill>
        <p:spPr bwMode="auto">
          <a:xfrm>
            <a:off x="210620" y="2323401"/>
            <a:ext cx="5971540" cy="2151380"/>
          </a:xfrm>
          <a:prstGeom prst="rect">
            <a:avLst/>
          </a:prstGeom>
          <a:noFill/>
          <a:ln w="9525">
            <a:noFill/>
            <a:miter lim="800000"/>
            <a:headEnd/>
            <a:tailEnd/>
          </a:ln>
        </p:spPr>
      </p:pic>
      <p:pic>
        <p:nvPicPr>
          <p:cNvPr id="7" name="Picture" descr="Erikss2008 ass exposp1658.jpg"/>
          <p:cNvPicPr/>
          <p:nvPr/>
        </p:nvPicPr>
        <p:blipFill>
          <a:blip r:embed="rId3"/>
          <a:stretch>
            <a:fillRect/>
          </a:stretch>
        </p:blipFill>
        <p:spPr bwMode="auto">
          <a:xfrm>
            <a:off x="7363326" y="2096372"/>
            <a:ext cx="4378241" cy="4657026"/>
          </a:xfrm>
          <a:prstGeom prst="rect">
            <a:avLst/>
          </a:prstGeom>
          <a:noFill/>
          <a:ln w="9525">
            <a:noFill/>
            <a:miter lim="800000"/>
            <a:headEnd/>
            <a:tailEnd/>
          </a:ln>
        </p:spPr>
      </p:pic>
    </p:spTree>
    <p:extLst>
      <p:ext uri="{BB962C8B-B14F-4D97-AF65-F5344CB8AC3E}">
        <p14:creationId xmlns:p14="http://schemas.microsoft.com/office/powerpoint/2010/main" val="35153306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27826"/>
            <a:ext cx="10970684" cy="1433512"/>
          </a:xfrm>
        </p:spPr>
        <p:txBody>
          <a:bodyPr/>
          <a:lstStyle/>
          <a:p>
            <a:r>
              <a:rPr lang="fr-FR" dirty="0" smtClean="0"/>
              <a:t>Même chose pour les études / troubles de la reproduction ( ex : </a:t>
            </a:r>
            <a:r>
              <a:rPr lang="fr-FR" dirty="0" err="1" smtClean="0"/>
              <a:t>Arbuckle</a:t>
            </a:r>
            <a:r>
              <a:rPr lang="fr-FR" dirty="0" smtClean="0"/>
              <a:t> et al.)</a:t>
            </a:r>
            <a:endParaRPr lang="fr-FR" dirty="0"/>
          </a:p>
        </p:txBody>
      </p:sp>
      <p:sp>
        <p:nvSpPr>
          <p:cNvPr id="3" name="Espace réservé du contenu 2"/>
          <p:cNvSpPr>
            <a:spLocks noGrp="1"/>
          </p:cNvSpPr>
          <p:nvPr>
            <p:ph idx="1"/>
          </p:nvPr>
        </p:nvSpPr>
        <p:spPr/>
        <p:txBody>
          <a:bodyPr/>
          <a:lstStyle/>
          <a:p>
            <a:r>
              <a:rPr lang="fr-FR" dirty="0" err="1" smtClean="0"/>
              <a:t>BfR</a:t>
            </a:r>
            <a:r>
              <a:rPr lang="fr-FR" dirty="0" smtClean="0"/>
              <a:t>												Reality :  </a:t>
            </a:r>
          </a:p>
          <a:p>
            <a:endParaRPr lang="fr-FR" dirty="0"/>
          </a:p>
        </p:txBody>
      </p:sp>
      <p:pic>
        <p:nvPicPr>
          <p:cNvPr id="4" name="Picture" descr="Arbuckle Klimisch.jpg"/>
          <p:cNvPicPr/>
          <p:nvPr/>
        </p:nvPicPr>
        <p:blipFill>
          <a:blip r:embed="rId2"/>
          <a:stretch>
            <a:fillRect/>
          </a:stretch>
        </p:blipFill>
        <p:spPr bwMode="auto">
          <a:xfrm>
            <a:off x="88064" y="2250974"/>
            <a:ext cx="5845835" cy="1695383"/>
          </a:xfrm>
          <a:prstGeom prst="rect">
            <a:avLst/>
          </a:prstGeom>
          <a:noFill/>
          <a:ln w="9525">
            <a:noFill/>
            <a:miter lim="800000"/>
            <a:headEnd/>
            <a:tailEnd/>
          </a:ln>
        </p:spPr>
      </p:pic>
      <p:pic>
        <p:nvPicPr>
          <p:cNvPr id="5" name="Picture" descr="Arbuckle Risk factors.jpg"/>
          <p:cNvPicPr/>
          <p:nvPr/>
        </p:nvPicPr>
        <p:blipFill>
          <a:blip r:embed="rId3"/>
          <a:stretch>
            <a:fillRect/>
          </a:stretch>
        </p:blipFill>
        <p:spPr bwMode="auto">
          <a:xfrm>
            <a:off x="88065" y="4072054"/>
            <a:ext cx="5759450" cy="343535"/>
          </a:xfrm>
          <a:prstGeom prst="rect">
            <a:avLst/>
          </a:prstGeom>
          <a:noFill/>
          <a:ln w="9525">
            <a:noFill/>
            <a:miter lim="800000"/>
            <a:headEnd/>
            <a:tailEnd/>
          </a:ln>
        </p:spPr>
      </p:pic>
      <p:pic>
        <p:nvPicPr>
          <p:cNvPr id="6" name="Picture"/>
          <p:cNvPicPr/>
          <p:nvPr/>
        </p:nvPicPr>
        <p:blipFill>
          <a:blip r:embed="rId4"/>
          <a:stretch>
            <a:fillRect/>
          </a:stretch>
        </p:blipFill>
        <p:spPr bwMode="auto">
          <a:xfrm>
            <a:off x="7010617" y="2250975"/>
            <a:ext cx="3492951" cy="4607025"/>
          </a:xfrm>
          <a:prstGeom prst="rect">
            <a:avLst/>
          </a:prstGeom>
          <a:noFill/>
          <a:ln w="9525">
            <a:noFill/>
            <a:miter lim="800000"/>
            <a:headEnd/>
            <a:tailEnd/>
          </a:ln>
        </p:spPr>
      </p:pic>
      <p:sp>
        <p:nvSpPr>
          <p:cNvPr id="7" name="Flèche vers le bas 6"/>
          <p:cNvSpPr/>
          <p:nvPr/>
        </p:nvSpPr>
        <p:spPr bwMode="auto">
          <a:xfrm>
            <a:off x="1494923" y="1935304"/>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8" name="Flèche vers le bas 7"/>
          <p:cNvSpPr/>
          <p:nvPr/>
        </p:nvSpPr>
        <p:spPr bwMode="auto">
          <a:xfrm>
            <a:off x="8084218" y="1854770"/>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37621409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L’EFSA réécrit les conclusions de l’étude de </a:t>
            </a:r>
            <a:r>
              <a:rPr lang="en-GB" dirty="0" err="1"/>
              <a:t>Schinasi</a:t>
            </a:r>
            <a:r>
              <a:rPr lang="en-GB" dirty="0"/>
              <a:t> and </a:t>
            </a:r>
            <a:r>
              <a:rPr lang="en-GB" dirty="0" smtClean="0"/>
              <a:t>Leon (2014) sur le glyphosate ! </a:t>
            </a:r>
            <a:endParaRPr lang="fr-FR" dirty="0"/>
          </a:p>
        </p:txBody>
      </p:sp>
      <p:sp>
        <p:nvSpPr>
          <p:cNvPr id="3" name="Espace réservé du contenu 2"/>
          <p:cNvSpPr>
            <a:spLocks noGrp="1"/>
          </p:cNvSpPr>
          <p:nvPr>
            <p:ph idx="1"/>
          </p:nvPr>
        </p:nvSpPr>
        <p:spPr/>
        <p:txBody>
          <a:bodyPr/>
          <a:lstStyle/>
          <a:p>
            <a:r>
              <a:rPr lang="fr-FR" dirty="0" smtClean="0"/>
              <a:t>EFSA														Reality </a:t>
            </a:r>
            <a:endParaRPr lang="fr-FR" dirty="0"/>
          </a:p>
        </p:txBody>
      </p:sp>
      <p:sp>
        <p:nvSpPr>
          <p:cNvPr id="4" name="Flèche vers le bas 3"/>
          <p:cNvSpPr/>
          <p:nvPr/>
        </p:nvSpPr>
        <p:spPr bwMode="auto">
          <a:xfrm>
            <a:off x="1755607" y="1945879"/>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
        <p:nvSpPr>
          <p:cNvPr id="5" name="Flèche vers le bas 4"/>
          <p:cNvSpPr/>
          <p:nvPr/>
        </p:nvSpPr>
        <p:spPr bwMode="auto">
          <a:xfrm>
            <a:off x="9054765" y="1865345"/>
            <a:ext cx="290764" cy="161068"/>
          </a:xfrm>
          <a:prstGeom prst="downArrow">
            <a:avLst/>
          </a:prstGeom>
          <a:solidFill>
            <a:srgbClr val="00206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pic>
        <p:nvPicPr>
          <p:cNvPr id="7" name="Picture"/>
          <p:cNvPicPr/>
          <p:nvPr/>
        </p:nvPicPr>
        <p:blipFill>
          <a:blip r:embed="rId2"/>
          <a:stretch>
            <a:fillRect/>
          </a:stretch>
        </p:blipFill>
        <p:spPr bwMode="auto">
          <a:xfrm>
            <a:off x="1" y="2452624"/>
            <a:ext cx="5680660" cy="1890775"/>
          </a:xfrm>
          <a:prstGeom prst="rect">
            <a:avLst/>
          </a:prstGeom>
          <a:noFill/>
          <a:ln w="9525">
            <a:noFill/>
            <a:miter lim="800000"/>
            <a:headEnd/>
            <a:tailEnd/>
          </a:ln>
        </p:spPr>
      </p:pic>
      <p:grpSp>
        <p:nvGrpSpPr>
          <p:cNvPr id="8" name="Group 2" descr="Gruppieren 11"/>
          <p:cNvGrpSpPr>
            <a:grpSpLocks/>
          </p:cNvGrpSpPr>
          <p:nvPr/>
        </p:nvGrpSpPr>
        <p:grpSpPr bwMode="auto">
          <a:xfrm>
            <a:off x="5817660" y="2120519"/>
            <a:ext cx="5762625" cy="4004057"/>
            <a:chOff x="0" y="0"/>
            <a:chExt cx="9075" cy="4694"/>
          </a:xfrm>
        </p:grpSpPr>
        <p:pic>
          <p:nvPicPr>
            <p:cNvPr id="2051" name="Picture 3" descr="image80"/>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074" cy="4633"/>
            </a:xfrm>
            <a:prstGeom prst="rect">
              <a:avLst/>
            </a:prstGeom>
            <a:solidFill>
              <a:srgbClr val="FFFFFF"/>
            </a:solidFill>
            <a:ln>
              <a:noFill/>
            </a:ln>
            <a:extLst>
              <a:ext uri="{91240B29-F687-4F45-9708-019B960494DF}">
                <a14:hiddenLine xmlns:a14="http://schemas.microsoft.com/office/drawing/2010/main" w="9525">
                  <a:solidFill>
                    <a:srgbClr val="3465A4"/>
                  </a:solidFill>
                  <a:round/>
                  <a:headEnd/>
                  <a:tailEnd/>
                </a14:hiddenLine>
              </a:ext>
            </a:extLst>
          </p:spPr>
        </p:pic>
        <p:sp>
          <p:nvSpPr>
            <p:cNvPr id="9" name="Line 4"/>
            <p:cNvSpPr>
              <a:spLocks noChangeShapeType="1"/>
            </p:cNvSpPr>
            <p:nvPr/>
          </p:nvSpPr>
          <p:spPr bwMode="auto">
            <a:xfrm>
              <a:off x="19" y="4140"/>
              <a:ext cx="0" cy="554"/>
            </a:xfrm>
            <a:prstGeom prst="line">
              <a:avLst/>
            </a:prstGeom>
            <a:noFill/>
            <a:ln w="38160">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sp>
          <p:nvSpPr>
            <p:cNvPr id="10" name="Line 5"/>
            <p:cNvSpPr>
              <a:spLocks noChangeShapeType="1"/>
            </p:cNvSpPr>
            <p:nvPr/>
          </p:nvSpPr>
          <p:spPr bwMode="auto">
            <a:xfrm>
              <a:off x="8871" y="4140"/>
              <a:ext cx="0" cy="475"/>
            </a:xfrm>
            <a:prstGeom prst="line">
              <a:avLst/>
            </a:prstGeom>
            <a:noFill/>
            <a:ln w="38160">
              <a:solidFill>
                <a:srgbClr val="4579B8"/>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4315866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09601" y="-220340"/>
            <a:ext cx="10970684" cy="1433512"/>
          </a:xfrm>
        </p:spPr>
        <p:txBody>
          <a:bodyPr/>
          <a:lstStyle/>
          <a:p>
            <a:r>
              <a:rPr lang="fr-FR" sz="2800" b="1" dirty="0" smtClean="0"/>
              <a:t>94 scientifiques de haut niveau protestent contre l’évaluation de l’EFSA !</a:t>
            </a:r>
            <a:r>
              <a:rPr lang="fr-FR" dirty="0" smtClean="0"/>
              <a:t> </a:t>
            </a:r>
            <a:endParaRPr lang="fr-FR" dirty="0"/>
          </a:p>
        </p:txBody>
      </p:sp>
      <p:pic>
        <p:nvPicPr>
          <p:cNvPr id="6" name="Espace réservé du contenu 5"/>
          <p:cNvPicPr>
            <a:picLocks noGrp="1" noChangeAspect="1"/>
          </p:cNvPicPr>
          <p:nvPr>
            <p:ph idx="1"/>
          </p:nvPr>
        </p:nvPicPr>
        <p:blipFill rotWithShape="1">
          <a:blip r:embed="rId2"/>
          <a:srcRect l="34361" t="25263" r="18693" b="5596"/>
          <a:stretch/>
        </p:blipFill>
        <p:spPr>
          <a:xfrm>
            <a:off x="1837520" y="866274"/>
            <a:ext cx="7920091" cy="5742358"/>
          </a:xfrm>
          <a:prstGeom prst="rect">
            <a:avLst/>
          </a:prstGeom>
        </p:spPr>
      </p:pic>
      <p:sp>
        <p:nvSpPr>
          <p:cNvPr id="7" name="Rectangle 6"/>
          <p:cNvSpPr/>
          <p:nvPr/>
        </p:nvSpPr>
        <p:spPr bwMode="auto">
          <a:xfrm flipH="1" flipV="1">
            <a:off x="7132318" y="4981074"/>
            <a:ext cx="2517007" cy="1082842"/>
          </a:xfrm>
          <a:prstGeom prst="rect">
            <a:avLst/>
          </a:prstGeom>
          <a:noFill/>
          <a:ln w="952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pPr>
            <a:endParaRPr kumimoji="0" lang="fr-FR" sz="1800" b="0" i="0" u="none" strike="noStrike" cap="none" normalizeH="0" baseline="0" smtClean="0">
              <a:ln>
                <a:noFill/>
              </a:ln>
              <a:solidFill>
                <a:schemeClr val="bg1"/>
              </a:solidFill>
              <a:effectLst/>
              <a:latin typeface="Arial" charset="0"/>
              <a:ea typeface="Microsoft YaHei" charset="-122"/>
            </a:endParaRPr>
          </a:p>
        </p:txBody>
      </p:sp>
    </p:spTree>
    <p:extLst>
      <p:ext uri="{BB962C8B-B14F-4D97-AF65-F5344CB8AC3E}">
        <p14:creationId xmlns:p14="http://schemas.microsoft.com/office/powerpoint/2010/main" val="3239535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Études sur la </a:t>
            </a:r>
            <a:r>
              <a:rPr lang="fr-FR" dirty="0" err="1"/>
              <a:t>cancérogénéité</a:t>
            </a:r>
            <a:r>
              <a:rPr lang="fr-FR" dirty="0"/>
              <a:t> menées par les producteurs de glyphosate</a:t>
            </a:r>
          </a:p>
        </p:txBody>
      </p:sp>
      <p:sp>
        <p:nvSpPr>
          <p:cNvPr id="3" name="Espace réservé du contenu 2"/>
          <p:cNvSpPr>
            <a:spLocks noGrp="1"/>
          </p:cNvSpPr>
          <p:nvPr>
            <p:ph idx="1"/>
          </p:nvPr>
        </p:nvSpPr>
        <p:spPr/>
        <p:txBody>
          <a:bodyPr/>
          <a:lstStyle/>
          <a:p>
            <a:r>
              <a:rPr lang="fr-FR" sz="2800" dirty="0"/>
              <a:t>En mai 2012, Monsanto a présenté un dossier auprès de l'autorité allemande chargée de l'autorisation de ces substances. Ce dossier, déposé au nom du groupe d'étude sur le glyphosate (Glyphosate </a:t>
            </a:r>
            <a:r>
              <a:rPr lang="fr-FR" sz="2800" dirty="0" err="1"/>
              <a:t>Task</a:t>
            </a:r>
            <a:r>
              <a:rPr lang="fr-FR" sz="2800" dirty="0"/>
              <a:t> Force), contenait cinq études sur la </a:t>
            </a:r>
            <a:r>
              <a:rPr lang="fr-FR" sz="2800" dirty="0" err="1"/>
              <a:t>cancérogénéité</a:t>
            </a:r>
            <a:r>
              <a:rPr lang="fr-FR" sz="2800" dirty="0"/>
              <a:t> effectuées sur des souris de laboratoire. Toutes les études signalaient l'apparition de tumeurs malignes aux reins, aux ganglions lymphatiques ou près des vaisseaux sanguins. La relation entre ces résultats et la dose de glyphosate est représentée dans le tableau </a:t>
            </a:r>
            <a:r>
              <a:rPr lang="fr-FR" sz="2800" dirty="0" smtClean="0"/>
              <a:t>ci-après et </a:t>
            </a:r>
            <a:r>
              <a:rPr lang="fr-FR" sz="2800" dirty="0"/>
              <a:t>sur les graphiques à la </a:t>
            </a:r>
            <a:r>
              <a:rPr lang="fr-FR" sz="2800" dirty="0" smtClean="0"/>
              <a:t>diapositive suivante</a:t>
            </a:r>
            <a:r>
              <a:rPr lang="fr-FR" sz="2800" dirty="0"/>
              <a:t>.</a:t>
            </a:r>
          </a:p>
          <a:p>
            <a:endParaRPr lang="fr-FR" sz="2800" dirty="0"/>
          </a:p>
        </p:txBody>
      </p:sp>
    </p:spTree>
    <p:extLst>
      <p:ext uri="{BB962C8B-B14F-4D97-AF65-F5344CB8AC3E}">
        <p14:creationId xmlns:p14="http://schemas.microsoft.com/office/powerpoint/2010/main" val="2434573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Études sur la </a:t>
            </a:r>
            <a:r>
              <a:rPr lang="fr-FR" dirty="0" err="1"/>
              <a:t>cancérogénéité</a:t>
            </a:r>
            <a:r>
              <a:rPr lang="fr-FR" dirty="0"/>
              <a:t> menées par les producteurs de glyphosate</a:t>
            </a:r>
          </a:p>
        </p:txBody>
      </p:sp>
      <p:sp>
        <p:nvSpPr>
          <p:cNvPr id="3" name="Espace réservé du contenu 2"/>
          <p:cNvSpPr>
            <a:spLocks noGrp="1"/>
          </p:cNvSpPr>
          <p:nvPr>
            <p:ph idx="1"/>
          </p:nvPr>
        </p:nvSpPr>
        <p:spPr/>
        <p:txBody>
          <a:bodyPr/>
          <a:lstStyle/>
          <a:p>
            <a:r>
              <a:rPr lang="fr-FR" sz="1800" dirty="0"/>
              <a:t>N</a:t>
            </a:r>
            <a:r>
              <a:rPr lang="fr-FR" sz="1800" dirty="0" smtClean="0"/>
              <a:t>ombre </a:t>
            </a:r>
            <a:r>
              <a:rPr lang="fr-FR" sz="1800" dirty="0"/>
              <a:t>de souris mâles (entre 49 et 51 par groupe) ayant développé une tumeur à la suite d'une dose de glyphosate dans les cinq études de longue durée sur la </a:t>
            </a:r>
            <a:r>
              <a:rPr lang="fr-FR" sz="1800" dirty="0" err="1"/>
              <a:t>cancérogénéité</a:t>
            </a:r>
            <a:r>
              <a:rPr lang="fr-FR" sz="1800" dirty="0"/>
              <a:t> effectuées sur des souris de laboratoire</a:t>
            </a:r>
          </a:p>
        </p:txBody>
      </p:sp>
      <p:pic>
        <p:nvPicPr>
          <p:cNvPr id="6" name="Image 5"/>
          <p:cNvPicPr>
            <a:picLocks noChangeAspect="1"/>
          </p:cNvPicPr>
          <p:nvPr/>
        </p:nvPicPr>
        <p:blipFill>
          <a:blip r:embed="rId2"/>
          <a:stretch>
            <a:fillRect/>
          </a:stretch>
        </p:blipFill>
        <p:spPr>
          <a:xfrm>
            <a:off x="2015995" y="2594920"/>
            <a:ext cx="7825769" cy="4104000"/>
          </a:xfrm>
          <a:prstGeom prst="rect">
            <a:avLst/>
          </a:prstGeom>
        </p:spPr>
      </p:pic>
      <p:cxnSp>
        <p:nvCxnSpPr>
          <p:cNvPr id="8" name="Connecteur droit 7"/>
          <p:cNvCxnSpPr/>
          <p:nvPr/>
        </p:nvCxnSpPr>
        <p:spPr bwMode="auto">
          <a:xfrm flipV="1">
            <a:off x="4289778" y="3465689"/>
            <a:ext cx="5551986" cy="11289"/>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Connecteur droit 18"/>
          <p:cNvCxnSpPr/>
          <p:nvPr/>
        </p:nvCxnSpPr>
        <p:spPr bwMode="auto">
          <a:xfrm flipV="1">
            <a:off x="4425244" y="4109156"/>
            <a:ext cx="5416520" cy="11288"/>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Connecteur droit 20"/>
          <p:cNvCxnSpPr/>
          <p:nvPr/>
        </p:nvCxnSpPr>
        <p:spPr bwMode="auto">
          <a:xfrm flipV="1">
            <a:off x="4425244" y="4910667"/>
            <a:ext cx="5416520" cy="33866"/>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22"/>
          <p:cNvCxnSpPr/>
          <p:nvPr/>
        </p:nvCxnSpPr>
        <p:spPr bwMode="auto">
          <a:xfrm>
            <a:off x="9753600" y="2594920"/>
            <a:ext cx="88164" cy="3636547"/>
          </a:xfrm>
          <a:prstGeom prst="line">
            <a:avLst/>
          </a:pr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016226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Études sur la </a:t>
            </a:r>
            <a:r>
              <a:rPr lang="fr-FR" dirty="0" err="1"/>
              <a:t>cancérogénéité</a:t>
            </a:r>
            <a:r>
              <a:rPr lang="fr-FR" dirty="0"/>
              <a:t> menées par les producteurs de glyphosate</a:t>
            </a:r>
          </a:p>
        </p:txBody>
      </p:sp>
      <p:pic>
        <p:nvPicPr>
          <p:cNvPr id="4" name="Picture 602"/>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89844" y="1905000"/>
            <a:ext cx="9610725" cy="3914775"/>
          </a:xfrm>
          <a:prstGeom prst="rect">
            <a:avLst/>
          </a:prstGeom>
        </p:spPr>
      </p:pic>
    </p:spTree>
    <p:extLst>
      <p:ext uri="{BB962C8B-B14F-4D97-AF65-F5344CB8AC3E}">
        <p14:creationId xmlns:p14="http://schemas.microsoft.com/office/powerpoint/2010/main" val="20115909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Études sur la </a:t>
            </a:r>
            <a:r>
              <a:rPr lang="fr-FR" dirty="0" err="1"/>
              <a:t>cancérogénéité</a:t>
            </a:r>
            <a:r>
              <a:rPr lang="fr-FR" dirty="0"/>
              <a:t> menées par les producteurs de glyphosate</a:t>
            </a:r>
          </a:p>
        </p:txBody>
      </p:sp>
      <p:pic>
        <p:nvPicPr>
          <p:cNvPr id="4" name="Picture 603"/>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2285206" y="1990725"/>
            <a:ext cx="7620000" cy="3743325"/>
          </a:xfrm>
          <a:prstGeom prst="rect">
            <a:avLst/>
          </a:prstGeom>
        </p:spPr>
      </p:pic>
    </p:spTree>
    <p:extLst>
      <p:ext uri="{BB962C8B-B14F-4D97-AF65-F5344CB8AC3E}">
        <p14:creationId xmlns:p14="http://schemas.microsoft.com/office/powerpoint/2010/main" val="2080424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Études sur la </a:t>
            </a:r>
            <a:r>
              <a:rPr lang="fr-FR" dirty="0" err="1"/>
              <a:t>cancérogénéité</a:t>
            </a:r>
            <a:r>
              <a:rPr lang="fr-FR" dirty="0"/>
              <a:t> menées par les producteurs de glyphosate</a:t>
            </a:r>
          </a:p>
        </p:txBody>
      </p:sp>
      <p:pic>
        <p:nvPicPr>
          <p:cNvPr id="4" name="Picture 604"/>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1275556" y="2000250"/>
            <a:ext cx="9639300" cy="3724275"/>
          </a:xfrm>
          <a:prstGeom prst="rect">
            <a:avLst/>
          </a:prstGeom>
        </p:spPr>
      </p:pic>
    </p:spTree>
    <p:extLst>
      <p:ext uri="{BB962C8B-B14F-4D97-AF65-F5344CB8AC3E}">
        <p14:creationId xmlns:p14="http://schemas.microsoft.com/office/powerpoint/2010/main" val="31520296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28588"/>
            <a:ext cx="11580285" cy="1433512"/>
          </a:xfrm>
        </p:spPr>
        <p:txBody>
          <a:bodyPr/>
          <a:lstStyle/>
          <a:p>
            <a:r>
              <a:rPr lang="fr-FR" dirty="0" smtClean="0"/>
              <a:t>Le RAR de l’agence allemande </a:t>
            </a:r>
            <a:r>
              <a:rPr lang="fr-FR" dirty="0" err="1" smtClean="0"/>
              <a:t>BfR</a:t>
            </a:r>
            <a:r>
              <a:rPr lang="fr-FR" dirty="0" smtClean="0"/>
              <a:t>…</a:t>
            </a:r>
            <a:endParaRPr lang="fr-FR" dirty="0"/>
          </a:p>
        </p:txBody>
      </p:sp>
      <p:sp>
        <p:nvSpPr>
          <p:cNvPr id="3" name="Espace réservé du contenu 2"/>
          <p:cNvSpPr>
            <a:spLocks noGrp="1"/>
          </p:cNvSpPr>
          <p:nvPr>
            <p:ph idx="1"/>
          </p:nvPr>
        </p:nvSpPr>
        <p:spPr/>
        <p:txBody>
          <a:bodyPr/>
          <a:lstStyle/>
          <a:p>
            <a:r>
              <a:rPr lang="fr-FR" dirty="0"/>
              <a:t>Le dossier présenté par Monsanto Europe S.A. au nom de la GTF </a:t>
            </a:r>
            <a:r>
              <a:rPr lang="fr-FR" dirty="0" smtClean="0"/>
              <a:t>de mai 2012 conclut </a:t>
            </a:r>
            <a:r>
              <a:rPr lang="fr-FR" dirty="0"/>
              <a:t>que le glyphosate n'a «aucun potentiel oncogène" </a:t>
            </a:r>
            <a:r>
              <a:rPr lang="fr-FR" dirty="0" smtClean="0"/>
              <a:t>(GTF </a:t>
            </a:r>
            <a:r>
              <a:rPr lang="fr-FR" dirty="0"/>
              <a:t>2012, p. 525). </a:t>
            </a:r>
            <a:endParaRPr lang="fr-FR" dirty="0" smtClean="0"/>
          </a:p>
          <a:p>
            <a:r>
              <a:rPr lang="fr-FR" dirty="0" smtClean="0"/>
              <a:t>Le </a:t>
            </a:r>
            <a:r>
              <a:rPr lang="fr-FR" dirty="0" err="1"/>
              <a:t>BfR</a:t>
            </a:r>
            <a:r>
              <a:rPr lang="fr-FR" dirty="0"/>
              <a:t> dans </a:t>
            </a:r>
            <a:r>
              <a:rPr lang="fr-FR" dirty="0" smtClean="0"/>
              <a:t>son Rapport </a:t>
            </a:r>
            <a:r>
              <a:rPr lang="fr-FR" dirty="0"/>
              <a:t>d'évaluation de renouvellement (RAR) est d'accord avec cette conclusion, déclarant: «La classification </a:t>
            </a:r>
            <a:r>
              <a:rPr lang="fr-FR" dirty="0" smtClean="0"/>
              <a:t>et l’étiquetage </a:t>
            </a:r>
            <a:r>
              <a:rPr lang="fr-FR" dirty="0"/>
              <a:t>pour la cancérogénicité </a:t>
            </a:r>
            <a:r>
              <a:rPr lang="fr-FR" dirty="0" smtClean="0"/>
              <a:t>n’est </a:t>
            </a:r>
            <a:r>
              <a:rPr lang="fr-FR" dirty="0"/>
              <a:t>pas </a:t>
            </a:r>
            <a:r>
              <a:rPr lang="fr-FR" dirty="0" smtClean="0"/>
              <a:t>jugée appropriée </a:t>
            </a:r>
            <a:r>
              <a:rPr lang="fr-FR" dirty="0"/>
              <a:t>par le RMS »(RAR, Volume 1</a:t>
            </a:r>
            <a:r>
              <a:rPr lang="fr-FR" dirty="0" smtClean="0"/>
              <a:t>, 2015</a:t>
            </a:r>
            <a:r>
              <a:rPr lang="fr-FR" dirty="0"/>
              <a:t>, p. 65)</a:t>
            </a:r>
          </a:p>
        </p:txBody>
      </p:sp>
    </p:spTree>
    <p:extLst>
      <p:ext uri="{BB962C8B-B14F-4D97-AF65-F5344CB8AC3E}">
        <p14:creationId xmlns:p14="http://schemas.microsoft.com/office/powerpoint/2010/main" val="22188799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…Arrive l’évaluation du CIRC ( OMS)…</a:t>
            </a:r>
            <a:endParaRPr lang="fr-FR" dirty="0"/>
          </a:p>
        </p:txBody>
      </p:sp>
      <p:sp>
        <p:nvSpPr>
          <p:cNvPr id="3" name="Espace réservé du contenu 2"/>
          <p:cNvSpPr>
            <a:spLocks noGrp="1"/>
          </p:cNvSpPr>
          <p:nvPr>
            <p:ph idx="1"/>
          </p:nvPr>
        </p:nvSpPr>
        <p:spPr>
          <a:xfrm>
            <a:off x="609601" y="1272820"/>
            <a:ext cx="10970684" cy="4524375"/>
          </a:xfrm>
        </p:spPr>
        <p:txBody>
          <a:bodyPr/>
          <a:lstStyle/>
          <a:p>
            <a:r>
              <a:rPr lang="fr-FR" dirty="0" smtClean="0"/>
              <a:t>Le </a:t>
            </a:r>
            <a:r>
              <a:rPr lang="fr-FR" dirty="0"/>
              <a:t>20 Mars 2015, le CIRC a annoncé qu'il considère </a:t>
            </a:r>
            <a:r>
              <a:rPr lang="fr-FR" dirty="0" smtClean="0"/>
              <a:t>le glyphosate </a:t>
            </a:r>
            <a:r>
              <a:rPr lang="fr-FR" dirty="0"/>
              <a:t>"comme </a:t>
            </a:r>
            <a:r>
              <a:rPr lang="fr-FR" dirty="0" smtClean="0"/>
              <a:t>probablement cancérogène </a:t>
            </a:r>
            <a:r>
              <a:rPr lang="fr-FR" dirty="0"/>
              <a:t>pour l'homme »(groupe 2A cancérogène selon la nomenclature du CIRC, </a:t>
            </a:r>
            <a:r>
              <a:rPr lang="fr-FR" dirty="0" smtClean="0"/>
              <a:t>qui est </a:t>
            </a:r>
            <a:r>
              <a:rPr lang="fr-FR" dirty="0"/>
              <a:t>similaire la CLP-catégorie 1B; IARC 2015a). Le 29 Juillet 2015, le CIRC a publié </a:t>
            </a:r>
            <a:r>
              <a:rPr lang="fr-FR" dirty="0" smtClean="0"/>
              <a:t>sa monographie </a:t>
            </a:r>
            <a:r>
              <a:rPr lang="fr-FR" dirty="0"/>
              <a:t>complète sur le glyphosate, qui a été </a:t>
            </a:r>
            <a:r>
              <a:rPr lang="fr-FR" dirty="0" smtClean="0"/>
              <a:t>élaborée </a:t>
            </a:r>
            <a:r>
              <a:rPr lang="fr-FR" dirty="0"/>
              <a:t>par 17 experts </a:t>
            </a:r>
            <a:r>
              <a:rPr lang="fr-FR" dirty="0" smtClean="0"/>
              <a:t>internationaux. </a:t>
            </a:r>
          </a:p>
          <a:p>
            <a:r>
              <a:rPr lang="fr-FR" dirty="0" smtClean="0"/>
              <a:t>Par </a:t>
            </a:r>
            <a:r>
              <a:rPr lang="fr-FR" dirty="0"/>
              <a:t>la suite, l'EFSA a commandé </a:t>
            </a:r>
            <a:r>
              <a:rPr lang="fr-FR" dirty="0" smtClean="0"/>
              <a:t>au </a:t>
            </a:r>
            <a:r>
              <a:rPr lang="fr-FR" dirty="0" err="1"/>
              <a:t>BfR</a:t>
            </a:r>
            <a:r>
              <a:rPr lang="fr-FR" dirty="0"/>
              <a:t> </a:t>
            </a:r>
            <a:r>
              <a:rPr lang="fr-FR" dirty="0" smtClean="0"/>
              <a:t>une </a:t>
            </a:r>
            <a:r>
              <a:rPr lang="fr-FR" dirty="0"/>
              <a:t>analyse </a:t>
            </a:r>
            <a:r>
              <a:rPr lang="fr-FR" dirty="0" smtClean="0"/>
              <a:t>comparative de </a:t>
            </a:r>
            <a:r>
              <a:rPr lang="fr-FR" dirty="0"/>
              <a:t>la monographie du CIRC et </a:t>
            </a:r>
            <a:r>
              <a:rPr lang="fr-FR" dirty="0" smtClean="0"/>
              <a:t>du </a:t>
            </a:r>
            <a:r>
              <a:rPr lang="fr-FR" dirty="0"/>
              <a:t>RAR </a:t>
            </a:r>
            <a:r>
              <a:rPr lang="fr-FR" dirty="0" smtClean="0"/>
              <a:t>du </a:t>
            </a:r>
            <a:r>
              <a:rPr lang="fr-FR" dirty="0" err="1"/>
              <a:t>BfR</a:t>
            </a:r>
            <a:r>
              <a:rPr lang="fr-FR" dirty="0"/>
              <a:t> résultant dans un addendum au RAR datée du 31 </a:t>
            </a:r>
            <a:r>
              <a:rPr lang="fr-FR" dirty="0" smtClean="0"/>
              <a:t>Août 2015 </a:t>
            </a:r>
            <a:r>
              <a:rPr lang="fr-FR" dirty="0"/>
              <a:t>(Addendum 2015)</a:t>
            </a:r>
          </a:p>
        </p:txBody>
      </p:sp>
    </p:spTree>
    <p:extLst>
      <p:ext uri="{BB962C8B-B14F-4D97-AF65-F5344CB8AC3E}">
        <p14:creationId xmlns:p14="http://schemas.microsoft.com/office/powerpoint/2010/main" val="2520018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hème Office">
  <a:themeElements>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hème Office">
      <a:majorFont>
        <a:latin typeface="Calibri"/>
        <a:ea typeface="Microsoft YaHei"/>
        <a:cs typeface=""/>
      </a:majorFont>
      <a:minorFont>
        <a:latin typeface="Calibri"/>
        <a:ea typeface="Microsoft Ya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sz="1800" b="0" i="0" u="none" strike="noStrike" cap="none" normalizeH="0" baseline="0" smtClean="0">
            <a:ln>
              <a:noFill/>
            </a:ln>
            <a:solidFill>
              <a:schemeClr val="bg1"/>
            </a:solidFill>
            <a:effectLst/>
            <a:latin typeface="Arial" charset="0"/>
            <a:ea typeface="Microsoft YaHei" charset="-122"/>
          </a:defRPr>
        </a:defPPr>
      </a:lstStyle>
    </a:lnDef>
  </a:objectDefaults>
  <a:extraClrSchemeLst>
    <a:extraClrScheme>
      <a:clrScheme name="Thème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hème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hème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hème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hème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hème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hème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940</TotalTime>
  <Words>1751</Words>
  <Application>Microsoft Office PowerPoint</Application>
  <PresentationFormat>Grand écran</PresentationFormat>
  <Paragraphs>62</Paragraphs>
  <Slides>26</Slides>
  <Notes>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26</vt:i4>
      </vt:variant>
    </vt:vector>
  </HeadingPairs>
  <TitlesOfParts>
    <vt:vector size="32" baseType="lpstr">
      <vt:lpstr>Arial Unicode MS</vt:lpstr>
      <vt:lpstr>Microsoft YaHei</vt:lpstr>
      <vt:lpstr>Arial</vt:lpstr>
      <vt:lpstr>Calibri</vt:lpstr>
      <vt:lpstr>Times New Roman</vt:lpstr>
      <vt:lpstr>1_Thème Office</vt:lpstr>
      <vt:lpstr>Présentation PowerPoint</vt:lpstr>
      <vt:lpstr>Rappel</vt:lpstr>
      <vt:lpstr>Études sur la cancérogénéité menées par les producteurs de glyphosate</vt:lpstr>
      <vt:lpstr>Études sur la cancérogénéité menées par les producteurs de glyphosate</vt:lpstr>
      <vt:lpstr>Études sur la cancérogénéité menées par les producteurs de glyphosate</vt:lpstr>
      <vt:lpstr>Études sur la cancérogénéité menées par les producteurs de glyphosate</vt:lpstr>
      <vt:lpstr>Études sur la cancérogénéité menées par les producteurs de glyphosate</vt:lpstr>
      <vt:lpstr>Le RAR de l’agence allemande BfR…</vt:lpstr>
      <vt:lpstr>…Arrive l’évaluation du CIRC ( OMS)…</vt:lpstr>
      <vt:lpstr>…et l’addendum reconnait un risque accru de tumeurs dans 5 études</vt:lpstr>
      <vt:lpstr>Rappel</vt:lpstr>
      <vt:lpstr>Comparaison mars 2015/Aout 2015</vt:lpstr>
      <vt:lpstr>Évaluation par l'État membre rapporteur dans l'addendum du RAR (traduction) :</vt:lpstr>
      <vt:lpstr>Mais le BfR continue a considérer les études comme non conclusives</vt:lpstr>
      <vt:lpstr>Les ‘données de contrôle historiques’</vt:lpstr>
      <vt:lpstr>Le BfR viole les principes d’utilisation des données historiques !</vt:lpstr>
      <vt:lpstr>Comparaison des données des cinq études de cancérogénicité de la souris valides utilisées dans le RAR Addendum 2015 par rapport à l'historique de Charles River </vt:lpstr>
      <vt:lpstr>Toxicité excessive ?</vt:lpstr>
      <vt:lpstr>Les résultats des études épidémiologiques aussi niées par le RAR ! </vt:lpstr>
      <vt:lpstr>Publication par Hardell et co auteurs ( 2002) </vt:lpstr>
      <vt:lpstr>Publication par Hardell et co auteurs ( 2002)</vt:lpstr>
      <vt:lpstr>Le même traitement a été appliqué à d’autres études épidémiologiques ! </vt:lpstr>
      <vt:lpstr>Eriksson et al. 2008</vt:lpstr>
      <vt:lpstr>Même chose pour les études / troubles de la reproduction ( ex : Arbuckle et al.)</vt:lpstr>
      <vt:lpstr>L’EFSA réécrit les conclusions de l’étude de Schinasi and Leon (2014) sur le glyphosate ! </vt:lpstr>
      <vt:lpstr>94 scientifiques de haut niveau protestent contre l’évaluation de l’EFSA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Francois Veillerette</dc:creator>
  <cp:lastModifiedBy>Francois Veillerette</cp:lastModifiedBy>
  <cp:revision>45</cp:revision>
  <dcterms:created xsi:type="dcterms:W3CDTF">2016-04-29T15:38:42Z</dcterms:created>
  <dcterms:modified xsi:type="dcterms:W3CDTF">2016-05-01T21:01:55Z</dcterms:modified>
</cp:coreProperties>
</file>